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0287000" cx="18288000"/>
  <p:notesSz cx="6858000" cy="9144000"/>
  <p:embeddedFontLst>
    <p:embeddedFont>
      <p:font typeface="League Spartan"/>
      <p:regular r:id="rId26"/>
      <p:bold r:id="rId27"/>
    </p:embeddedFont>
    <p:embeddedFont>
      <p:font typeface="Arim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eagueSpartan-regular.fntdata"/><Relationship Id="rId25" Type="http://schemas.openxmlformats.org/officeDocument/2006/relationships/slide" Target="slides/slide20.xml"/><Relationship Id="rId28" Type="http://schemas.openxmlformats.org/officeDocument/2006/relationships/font" Target="fonts/Arimo-regular.fntdata"/><Relationship Id="rId27" Type="http://schemas.openxmlformats.org/officeDocument/2006/relationships/font" Target="fonts/LeagueSpartan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m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imo-boldItalic.fntdata"/><Relationship Id="rId30" Type="http://schemas.openxmlformats.org/officeDocument/2006/relationships/font" Target="fonts/Arim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2dd08b21f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2dd08b21f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2fba9510e0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2fba9510e0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2fba9510e0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2fba9510e0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2fba9510e0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2fba9510e0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2fba9510e0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2fba9510e0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2fba9510e0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2fba9510e0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2fba9510e0_0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32fba9510e0_0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2fba9510e0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32fba9510e0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874B0"/>
            </a:gs>
            <a:gs pos="100000">
              <a:srgbClr val="05337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14081354" y="1028700"/>
            <a:ext cx="4282420" cy="8229600"/>
          </a:xfrm>
          <a:custGeom>
            <a:rect b="b" l="l" r="r" t="t"/>
            <a:pathLst>
              <a:path extrusionOk="0"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/>
          <p:nvPr/>
        </p:nvSpPr>
        <p:spPr>
          <a:xfrm flipH="1">
            <a:off x="0" y="1028700"/>
            <a:ext cx="4282420" cy="8229600"/>
          </a:xfrm>
          <a:custGeom>
            <a:rect b="b" l="l" r="r" t="t"/>
            <a:pathLst>
              <a:path extrusionOk="0"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2966850" y="2634550"/>
            <a:ext cx="11704200" cy="3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</a:t>
            </a:r>
            <a:r>
              <a:rPr b="1" lang="en-US" sz="12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HEINEKEN CASE STUDY</a:t>
            </a:r>
            <a:endParaRPr b="1" sz="12000"/>
          </a:p>
        </p:txBody>
      </p:sp>
      <p:sp>
        <p:nvSpPr>
          <p:cNvPr id="91" name="Google Shape;91;p13"/>
          <p:cNvSpPr txBox="1"/>
          <p:nvPr/>
        </p:nvSpPr>
        <p:spPr>
          <a:xfrm>
            <a:off x="3540739" y="6414731"/>
            <a:ext cx="112065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1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MKT 562 – Advanced Marketing Analytics</a:t>
            </a:r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9220200" y="7429125"/>
            <a:ext cx="81126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Date : 2/10/2025,</a:t>
            </a:r>
            <a:endParaRPr sz="24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Group Members:</a:t>
            </a:r>
            <a:endParaRPr sz="24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Ayush Trivedi, Dhruv Shah, Kushal Patel, Neil Dilawari,</a:t>
            </a:r>
            <a:endParaRPr sz="24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Sukanya Mane, Sravani Bolla, Tejaswini Nannapaneni</a:t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7518913" y="1220817"/>
            <a:ext cx="3733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u="sng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Team 7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874B0"/>
            </a:gs>
            <a:gs pos="100000">
              <a:srgbClr val="05337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/>
          <p:nvPr/>
        </p:nvSpPr>
        <p:spPr>
          <a:xfrm flipH="1" rot="5400000">
            <a:off x="15177010" y="-1253949"/>
            <a:ext cx="2720897" cy="5228794"/>
          </a:xfrm>
          <a:custGeom>
            <a:rect b="b" l="l" r="r" t="t"/>
            <a:pathLst>
              <a:path extrusionOk="0"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2"/>
          <p:cNvSpPr/>
          <p:nvPr/>
        </p:nvSpPr>
        <p:spPr>
          <a:xfrm rot="-5400000">
            <a:off x="390093" y="-1471468"/>
            <a:ext cx="2720897" cy="5228794"/>
          </a:xfrm>
          <a:custGeom>
            <a:rect b="b" l="l" r="r" t="t"/>
            <a:pathLst>
              <a:path extrusionOk="0"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22"/>
          <p:cNvGrpSpPr/>
          <p:nvPr/>
        </p:nvGrpSpPr>
        <p:grpSpPr>
          <a:xfrm>
            <a:off x="685800" y="2806527"/>
            <a:ext cx="5561269" cy="7665169"/>
            <a:chOff x="0" y="-47625"/>
            <a:chExt cx="1295810" cy="2018810"/>
          </a:xfrm>
        </p:grpSpPr>
        <p:sp>
          <p:nvSpPr>
            <p:cNvPr id="213" name="Google Shape;213;p22"/>
            <p:cNvSpPr/>
            <p:nvPr/>
          </p:nvSpPr>
          <p:spPr>
            <a:xfrm>
              <a:off x="0" y="0"/>
              <a:ext cx="1295810" cy="1971185"/>
            </a:xfrm>
            <a:custGeom>
              <a:rect b="b" l="l" r="r" t="t"/>
              <a:pathLst>
                <a:path extrusionOk="0" h="1971185" w="1295810">
                  <a:moveTo>
                    <a:pt x="0" y="0"/>
                  </a:moveTo>
                  <a:lnTo>
                    <a:pt x="1295810" y="0"/>
                  </a:lnTo>
                  <a:lnTo>
                    <a:pt x="1295810" y="1971185"/>
                  </a:lnTo>
                  <a:lnTo>
                    <a:pt x="0" y="1971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2"/>
            <p:cNvSpPr txBox="1"/>
            <p:nvPr/>
          </p:nvSpPr>
          <p:spPr>
            <a:xfrm>
              <a:off x="0" y="-47625"/>
              <a:ext cx="1295810" cy="20188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2"/>
          <p:cNvSpPr txBox="1"/>
          <p:nvPr/>
        </p:nvSpPr>
        <p:spPr>
          <a:xfrm>
            <a:off x="956750" y="3063550"/>
            <a:ext cx="5029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 u="sng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Consumer Perceptions:</a:t>
            </a:r>
            <a:endParaRPr/>
          </a:p>
        </p:txBody>
      </p:sp>
      <p:grpSp>
        <p:nvGrpSpPr>
          <p:cNvPr id="216" name="Google Shape;216;p22"/>
          <p:cNvGrpSpPr/>
          <p:nvPr/>
        </p:nvGrpSpPr>
        <p:grpSpPr>
          <a:xfrm>
            <a:off x="6448867" y="2806527"/>
            <a:ext cx="5465262" cy="7660969"/>
            <a:chOff x="0" y="-47625"/>
            <a:chExt cx="1295810" cy="2017704"/>
          </a:xfrm>
        </p:grpSpPr>
        <p:sp>
          <p:nvSpPr>
            <p:cNvPr id="217" name="Google Shape;217;p22"/>
            <p:cNvSpPr/>
            <p:nvPr/>
          </p:nvSpPr>
          <p:spPr>
            <a:xfrm>
              <a:off x="0" y="0"/>
              <a:ext cx="1295810" cy="1970079"/>
            </a:xfrm>
            <a:custGeom>
              <a:rect b="b" l="l" r="r" t="t"/>
              <a:pathLst>
                <a:path extrusionOk="0" h="1970079" w="1295810">
                  <a:moveTo>
                    <a:pt x="0" y="0"/>
                  </a:moveTo>
                  <a:lnTo>
                    <a:pt x="1295810" y="0"/>
                  </a:lnTo>
                  <a:lnTo>
                    <a:pt x="1295810" y="1970079"/>
                  </a:lnTo>
                  <a:lnTo>
                    <a:pt x="0" y="19700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2"/>
            <p:cNvSpPr txBox="1"/>
            <p:nvPr/>
          </p:nvSpPr>
          <p:spPr>
            <a:xfrm>
              <a:off x="0" y="-47625"/>
              <a:ext cx="1295810" cy="20177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22"/>
          <p:cNvSpPr txBox="1"/>
          <p:nvPr/>
        </p:nvSpPr>
        <p:spPr>
          <a:xfrm>
            <a:off x="7250470" y="3215958"/>
            <a:ext cx="3984794" cy="1529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 u="sng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Consumer Preferences by Region:</a:t>
            </a:r>
            <a:endParaRPr b="1" sz="3679" u="sng">
              <a:solidFill>
                <a:srgbClr val="194A8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20" name="Google Shape;220;p22"/>
          <p:cNvGrpSpPr/>
          <p:nvPr/>
        </p:nvGrpSpPr>
        <p:grpSpPr>
          <a:xfrm>
            <a:off x="5008175" y="2987353"/>
            <a:ext cx="12606577" cy="8277949"/>
            <a:chOff x="0" y="-211228"/>
            <a:chExt cx="2989011" cy="2180201"/>
          </a:xfrm>
        </p:grpSpPr>
        <p:sp>
          <p:nvSpPr>
            <p:cNvPr id="221" name="Google Shape;221;p22"/>
            <p:cNvSpPr/>
            <p:nvPr/>
          </p:nvSpPr>
          <p:spPr>
            <a:xfrm>
              <a:off x="1693201" y="-211228"/>
              <a:ext cx="1295810" cy="1968973"/>
            </a:xfrm>
            <a:custGeom>
              <a:rect b="b" l="l" r="r" t="t"/>
              <a:pathLst>
                <a:path extrusionOk="0" h="1968973" w="1295810">
                  <a:moveTo>
                    <a:pt x="0" y="0"/>
                  </a:moveTo>
                  <a:lnTo>
                    <a:pt x="1295810" y="0"/>
                  </a:lnTo>
                  <a:lnTo>
                    <a:pt x="1295810" y="1968973"/>
                  </a:lnTo>
                  <a:lnTo>
                    <a:pt x="0" y="19689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2"/>
            <p:cNvSpPr txBox="1"/>
            <p:nvPr/>
          </p:nvSpPr>
          <p:spPr>
            <a:xfrm>
              <a:off x="0" y="-47625"/>
              <a:ext cx="1295810" cy="20165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22"/>
          <p:cNvSpPr txBox="1"/>
          <p:nvPr/>
        </p:nvSpPr>
        <p:spPr>
          <a:xfrm>
            <a:off x="12649515" y="3192372"/>
            <a:ext cx="4920028" cy="1500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 u="sng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Consumer Preferences by Segment</a:t>
            </a:r>
            <a:endParaRPr b="1" sz="3679" u="sng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971275" y="4447075"/>
            <a:ext cx="5029200" cy="56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Heineken is perceived as: Premium, modern, high quality, but too expensive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Cruzcampo &amp; Mahou are seen as: Affordable, easy-to-drink, everyday beers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Younger consumers prefer: Smoother, lighter beers over bitter ones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Heineken is NOT associated with food pairing (unlike wine)</a:t>
            </a:r>
            <a:endParaRPr/>
          </a:p>
        </p:txBody>
      </p:sp>
      <p:sp>
        <p:nvSpPr>
          <p:cNvPr id="225" name="Google Shape;225;p22"/>
          <p:cNvSpPr txBox="1"/>
          <p:nvPr/>
        </p:nvSpPr>
        <p:spPr>
          <a:xfrm>
            <a:off x="6974110" y="5139026"/>
            <a:ext cx="4438644" cy="3016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Madrid &amp; Northern Spain → Mahou is dominant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Southern Spain → Cruzcampo is strongest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Heineken has inconsistent appeal across different regions</a:t>
            </a:r>
            <a:endParaRPr/>
          </a:p>
        </p:txBody>
      </p:sp>
      <p:sp>
        <p:nvSpPr>
          <p:cNvPr id="226" name="Google Shape;226;p22"/>
          <p:cNvSpPr txBox="1"/>
          <p:nvPr/>
        </p:nvSpPr>
        <p:spPr>
          <a:xfrm>
            <a:off x="1799973" y="495769"/>
            <a:ext cx="1478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2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Survey Results</a:t>
            </a:r>
            <a:endParaRPr b="1"/>
          </a:p>
        </p:txBody>
      </p:sp>
      <p:sp>
        <p:nvSpPr>
          <p:cNvPr id="227" name="Google Shape;227;p22"/>
          <p:cNvSpPr/>
          <p:nvPr/>
        </p:nvSpPr>
        <p:spPr>
          <a:xfrm>
            <a:off x="12649525" y="4972800"/>
            <a:ext cx="4639800" cy="39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Segment P1-P4</a:t>
            </a:r>
            <a:r>
              <a:rPr b="1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Older consumers) </a:t>
            </a: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Strong preference for </a:t>
            </a: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Heineken &amp; premium beers</a:t>
            </a:r>
            <a:endParaRPr sz="2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Segment P5-P9</a:t>
            </a:r>
            <a:r>
              <a:rPr b="1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Younger consumers) </a:t>
            </a: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More inclined towards </a:t>
            </a: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affordable, domestic beers</a:t>
            </a:r>
            <a:r>
              <a:rPr b="0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28" name="Google Shape;228;p22"/>
          <p:cNvSpPr txBox="1"/>
          <p:nvPr/>
        </p:nvSpPr>
        <p:spPr>
          <a:xfrm>
            <a:off x="7676203" y="1722728"/>
            <a:ext cx="48393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Key Findings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874B0"/>
            </a:gs>
            <a:gs pos="100000">
              <a:srgbClr val="05337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/>
          <p:nvPr/>
        </p:nvSpPr>
        <p:spPr>
          <a:xfrm flipH="1" rot="5400000">
            <a:off x="15177010" y="-1253949"/>
            <a:ext cx="2720897" cy="5228794"/>
          </a:xfrm>
          <a:custGeom>
            <a:rect b="b" l="l" r="r" t="t"/>
            <a:pathLst>
              <a:path extrusionOk="0"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1750541" y="1465223"/>
            <a:ext cx="147870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16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Three(3) Strategic Alternatives</a:t>
            </a:r>
            <a:endParaRPr b="1"/>
          </a:p>
        </p:txBody>
      </p:sp>
      <p:sp>
        <p:nvSpPr>
          <p:cNvPr id="235" name="Google Shape;235;p23"/>
          <p:cNvSpPr/>
          <p:nvPr/>
        </p:nvSpPr>
        <p:spPr>
          <a:xfrm rot="-5400000">
            <a:off x="390093" y="-1471468"/>
            <a:ext cx="2720897" cy="5228794"/>
          </a:xfrm>
          <a:custGeom>
            <a:rect b="b" l="l" r="r" t="t"/>
            <a:pathLst>
              <a:path extrusionOk="0"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6" name="Google Shape;236;p23"/>
          <p:cNvGrpSpPr/>
          <p:nvPr/>
        </p:nvGrpSpPr>
        <p:grpSpPr>
          <a:xfrm>
            <a:off x="1378345" y="4416422"/>
            <a:ext cx="4920028" cy="7665169"/>
            <a:chOff x="0" y="-47625"/>
            <a:chExt cx="1295810" cy="2018810"/>
          </a:xfrm>
        </p:grpSpPr>
        <p:sp>
          <p:nvSpPr>
            <p:cNvPr id="237" name="Google Shape;237;p23"/>
            <p:cNvSpPr/>
            <p:nvPr/>
          </p:nvSpPr>
          <p:spPr>
            <a:xfrm>
              <a:off x="0" y="0"/>
              <a:ext cx="1295810" cy="1971185"/>
            </a:xfrm>
            <a:custGeom>
              <a:rect b="b" l="l" r="r" t="t"/>
              <a:pathLst>
                <a:path extrusionOk="0" h="1971185" w="1295810">
                  <a:moveTo>
                    <a:pt x="0" y="0"/>
                  </a:moveTo>
                  <a:lnTo>
                    <a:pt x="1295810" y="0"/>
                  </a:lnTo>
                  <a:lnTo>
                    <a:pt x="1295810" y="1971185"/>
                  </a:lnTo>
                  <a:lnTo>
                    <a:pt x="0" y="1971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3"/>
            <p:cNvSpPr txBox="1"/>
            <p:nvPr/>
          </p:nvSpPr>
          <p:spPr>
            <a:xfrm>
              <a:off x="0" y="-47625"/>
              <a:ext cx="1295810" cy="20188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23"/>
          <p:cNvSpPr txBox="1"/>
          <p:nvPr/>
        </p:nvSpPr>
        <p:spPr>
          <a:xfrm>
            <a:off x="1605445" y="5017896"/>
            <a:ext cx="4465828" cy="1529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79" u="sng">
                <a:solidFill>
                  <a:srgbClr val="194A8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1. </a:t>
            </a:r>
            <a:r>
              <a:rPr b="1" lang="en-US" sz="4000" u="sng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Maintain Current Positioning</a:t>
            </a:r>
            <a:endParaRPr b="1" sz="3679" u="sng">
              <a:solidFill>
                <a:schemeClr val="dk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grpSp>
        <p:nvGrpSpPr>
          <p:cNvPr id="240" name="Google Shape;240;p23"/>
          <p:cNvGrpSpPr/>
          <p:nvPr/>
        </p:nvGrpSpPr>
        <p:grpSpPr>
          <a:xfrm>
            <a:off x="6683986" y="4416422"/>
            <a:ext cx="4920028" cy="7660969"/>
            <a:chOff x="0" y="-47625"/>
            <a:chExt cx="1295810" cy="2017704"/>
          </a:xfrm>
        </p:grpSpPr>
        <p:sp>
          <p:nvSpPr>
            <p:cNvPr id="241" name="Google Shape;241;p23"/>
            <p:cNvSpPr/>
            <p:nvPr/>
          </p:nvSpPr>
          <p:spPr>
            <a:xfrm>
              <a:off x="0" y="0"/>
              <a:ext cx="1295810" cy="1970079"/>
            </a:xfrm>
            <a:custGeom>
              <a:rect b="b" l="l" r="r" t="t"/>
              <a:pathLst>
                <a:path extrusionOk="0" h="1970079" w="1295810">
                  <a:moveTo>
                    <a:pt x="0" y="0"/>
                  </a:moveTo>
                  <a:lnTo>
                    <a:pt x="1295810" y="0"/>
                  </a:lnTo>
                  <a:lnTo>
                    <a:pt x="1295810" y="1970079"/>
                  </a:lnTo>
                  <a:lnTo>
                    <a:pt x="0" y="19700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3"/>
            <p:cNvSpPr txBox="1"/>
            <p:nvPr/>
          </p:nvSpPr>
          <p:spPr>
            <a:xfrm>
              <a:off x="0" y="-47625"/>
              <a:ext cx="1295810" cy="20177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" name="Google Shape;243;p23"/>
          <p:cNvGrpSpPr/>
          <p:nvPr/>
        </p:nvGrpSpPr>
        <p:grpSpPr>
          <a:xfrm>
            <a:off x="11989628" y="4416422"/>
            <a:ext cx="4920028" cy="7656769"/>
            <a:chOff x="0" y="-47625"/>
            <a:chExt cx="1295810" cy="2016598"/>
          </a:xfrm>
        </p:grpSpPr>
        <p:sp>
          <p:nvSpPr>
            <p:cNvPr id="244" name="Google Shape;244;p23"/>
            <p:cNvSpPr/>
            <p:nvPr/>
          </p:nvSpPr>
          <p:spPr>
            <a:xfrm>
              <a:off x="0" y="0"/>
              <a:ext cx="1295810" cy="1968973"/>
            </a:xfrm>
            <a:custGeom>
              <a:rect b="b" l="l" r="r" t="t"/>
              <a:pathLst>
                <a:path extrusionOk="0" h="1968973" w="1295810">
                  <a:moveTo>
                    <a:pt x="0" y="0"/>
                  </a:moveTo>
                  <a:lnTo>
                    <a:pt x="1295810" y="0"/>
                  </a:lnTo>
                  <a:lnTo>
                    <a:pt x="1295810" y="1968973"/>
                  </a:lnTo>
                  <a:lnTo>
                    <a:pt x="0" y="19689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3"/>
            <p:cNvSpPr txBox="1"/>
            <p:nvPr/>
          </p:nvSpPr>
          <p:spPr>
            <a:xfrm>
              <a:off x="0" y="-47625"/>
              <a:ext cx="1295810" cy="20165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23"/>
          <p:cNvSpPr txBox="1"/>
          <p:nvPr/>
        </p:nvSpPr>
        <p:spPr>
          <a:xfrm>
            <a:off x="1620001" y="6663500"/>
            <a:ext cx="4160100" cy="28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ctr">
              <a:lnSpc>
                <a:spcPct val="9496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Stays true to Heineken’s </a:t>
            </a:r>
            <a:r>
              <a:rPr b="1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premium brand identity</a:t>
            </a:r>
            <a:endParaRPr/>
          </a:p>
          <a:p>
            <a:pPr indent="-457200" lvl="0" marL="457200" marR="0" rtl="0" algn="ctr">
              <a:lnSpc>
                <a:spcPct val="94964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Limited growth potential</a:t>
            </a:r>
            <a:r>
              <a:rPr lang="en-US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in Spain’s </a:t>
            </a:r>
            <a:r>
              <a:rPr b="1" lang="en-US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price-sensitive market</a:t>
            </a:r>
            <a:endParaRPr sz="24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3"/>
          <p:cNvSpPr txBox="1"/>
          <p:nvPr/>
        </p:nvSpPr>
        <p:spPr>
          <a:xfrm>
            <a:off x="12573000" y="5017896"/>
            <a:ext cx="3882454" cy="10291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79" u="sng">
                <a:solidFill>
                  <a:srgbClr val="194A8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3. </a:t>
            </a:r>
            <a:r>
              <a:rPr b="1" lang="en-US" sz="4000" u="sng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Realign the HNV Portfolio</a:t>
            </a:r>
            <a:endParaRPr b="1" sz="3679" u="sng">
              <a:solidFill>
                <a:schemeClr val="dk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6853855" y="5071844"/>
            <a:ext cx="4465828" cy="10291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79" u="sng">
                <a:solidFill>
                  <a:srgbClr val="194A8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2. </a:t>
            </a:r>
            <a:r>
              <a:rPr b="1" lang="en-US" sz="4000" u="sng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Reposition Heineken</a:t>
            </a:r>
            <a:endParaRPr b="1" sz="3679" u="sng">
              <a:solidFill>
                <a:schemeClr val="dk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6911087" y="6547161"/>
            <a:ext cx="4465827" cy="2423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ctr">
              <a:lnSpc>
                <a:spcPct val="9496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Targets </a:t>
            </a:r>
            <a:r>
              <a:rPr b="1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younger consumers &amp; home drinkers</a:t>
            </a:r>
            <a:endParaRPr/>
          </a:p>
          <a:p>
            <a:pPr indent="-457200" lvl="0" marL="457200" marR="0" rtl="0" algn="ctr">
              <a:lnSpc>
                <a:spcPct val="9496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Makes Heineken </a:t>
            </a:r>
            <a:r>
              <a:rPr b="1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more approachable</a:t>
            </a:r>
            <a:endParaRPr/>
          </a:p>
          <a:p>
            <a:pPr indent="-457200" lvl="0" marL="457200" marR="0" rtl="0" algn="ctr">
              <a:lnSpc>
                <a:spcPct val="94964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Risk of brand dilution</a:t>
            </a:r>
            <a:r>
              <a:rPr lang="en-US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– losing premium identity</a:t>
            </a:r>
            <a:endParaRPr sz="24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12202213" y="6551542"/>
            <a:ext cx="4465827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ctr">
              <a:lnSpc>
                <a:spcPct val="9496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Amstel &amp; Cruzcampo</a:t>
            </a:r>
            <a:r>
              <a:rPr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to compete with Mahou</a:t>
            </a:r>
            <a:endParaRPr/>
          </a:p>
          <a:p>
            <a:pPr indent="-457200" lvl="0" marL="457200" marR="0" rtl="0" algn="ctr">
              <a:lnSpc>
                <a:spcPct val="9496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Preserve Heineken’s premium image</a:t>
            </a:r>
            <a:endParaRPr/>
          </a:p>
          <a:p>
            <a:pPr indent="-457200" lvl="0" marL="457200" marR="0" rtl="0" algn="ctr">
              <a:lnSpc>
                <a:spcPct val="9496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Expand into </a:t>
            </a:r>
            <a:r>
              <a:rPr b="1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low-alcohol &amp; home-friendly beer options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874B0"/>
            </a:gs>
            <a:gs pos="100000">
              <a:srgbClr val="05337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/>
          <p:nvPr/>
        </p:nvSpPr>
        <p:spPr>
          <a:xfrm flipH="1" rot="5400000">
            <a:off x="15177010" y="-1253949"/>
            <a:ext cx="2720897" cy="5228794"/>
          </a:xfrm>
          <a:custGeom>
            <a:rect b="b" l="l" r="r" t="t"/>
            <a:pathLst>
              <a:path extrusionOk="0"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4"/>
          <p:cNvSpPr/>
          <p:nvPr/>
        </p:nvSpPr>
        <p:spPr>
          <a:xfrm rot="-5400000">
            <a:off x="390093" y="-1471468"/>
            <a:ext cx="2720897" cy="5228794"/>
          </a:xfrm>
          <a:custGeom>
            <a:rect b="b" l="l" r="r" t="t"/>
            <a:pathLst>
              <a:path extrusionOk="0"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1799973" y="495769"/>
            <a:ext cx="1478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2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Enginius Analysis</a:t>
            </a:r>
            <a:endParaRPr b="1"/>
          </a:p>
        </p:txBody>
      </p:sp>
      <p:sp>
        <p:nvSpPr>
          <p:cNvPr id="258" name="Google Shape;258;p24"/>
          <p:cNvSpPr txBox="1"/>
          <p:nvPr/>
        </p:nvSpPr>
        <p:spPr>
          <a:xfrm>
            <a:off x="3959950" y="1784000"/>
            <a:ext cx="1077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</a:pPr>
            <a:r>
              <a:rPr lang="en-US" sz="2800">
                <a:solidFill>
                  <a:schemeClr val="lt1"/>
                </a:solidFill>
              </a:rPr>
              <a:t>Understanding the Dimensions in Perceptual Mapping</a:t>
            </a:r>
            <a:endParaRPr/>
          </a:p>
        </p:txBody>
      </p:sp>
      <p:pic>
        <p:nvPicPr>
          <p:cNvPr id="259" name="Google Shape;2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5400" y="2824295"/>
            <a:ext cx="6103100" cy="49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4"/>
          <p:cNvSpPr/>
          <p:nvPr/>
        </p:nvSpPr>
        <p:spPr>
          <a:xfrm>
            <a:off x="1080150" y="2824300"/>
            <a:ext cx="9532200" cy="304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4"/>
          <p:cNvSpPr txBox="1"/>
          <p:nvPr/>
        </p:nvSpPr>
        <p:spPr>
          <a:xfrm>
            <a:off x="1874500" y="2959475"/>
            <a:ext cx="8251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Dimension 1</a:t>
            </a:r>
            <a:r>
              <a:rPr lang="en-US" sz="2800">
                <a:solidFill>
                  <a:schemeClr val="lt1"/>
                </a:solidFill>
              </a:rPr>
              <a:t> - Price vs. Value Perception (Expensive vs. Value-for-Money)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Dimension 2</a:t>
            </a:r>
            <a:r>
              <a:rPr lang="en-US" sz="2800">
                <a:solidFill>
                  <a:schemeClr val="lt1"/>
                </a:solidFill>
              </a:rPr>
              <a:t> - Taste &amp; Smoothness (Easy-to-Drink, Refreshing, Bitter)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Dimension 3</a:t>
            </a:r>
            <a:r>
              <a:rPr lang="en-US" sz="2800">
                <a:solidFill>
                  <a:schemeClr val="lt1"/>
                </a:solidFill>
              </a:rPr>
              <a:t> - Brand Image &amp; Social Context (Nightclub, Everyday/Home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2" name="Google Shape;262;p24"/>
          <p:cNvSpPr/>
          <p:nvPr/>
        </p:nvSpPr>
        <p:spPr>
          <a:xfrm>
            <a:off x="1232550" y="2976700"/>
            <a:ext cx="9532200" cy="304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4"/>
          <p:cNvSpPr/>
          <p:nvPr/>
        </p:nvSpPr>
        <p:spPr>
          <a:xfrm>
            <a:off x="1080150" y="6405700"/>
            <a:ext cx="9532200" cy="304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4"/>
          <p:cNvSpPr/>
          <p:nvPr/>
        </p:nvSpPr>
        <p:spPr>
          <a:xfrm>
            <a:off x="1234150" y="6497725"/>
            <a:ext cx="9532200" cy="304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1234150" y="6497725"/>
            <a:ext cx="9104400" cy="29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Key Insight:</a:t>
            </a:r>
            <a:endParaRPr b="1"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The first two dimensions explain 77% of the total variance in the data.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The third dimension adds another 14.4%, making the analysis 91.4% accurate.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66" name="Google Shape;266;p24"/>
          <p:cNvSpPr txBox="1"/>
          <p:nvPr/>
        </p:nvSpPr>
        <p:spPr>
          <a:xfrm>
            <a:off x="12216750" y="7932450"/>
            <a:ext cx="56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Table of Variance Explained for Each Dimension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874B0"/>
            </a:gs>
            <a:gs pos="100000">
              <a:srgbClr val="05337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25"/>
          <p:cNvGrpSpPr/>
          <p:nvPr/>
        </p:nvGrpSpPr>
        <p:grpSpPr>
          <a:xfrm>
            <a:off x="-633877" y="-735650"/>
            <a:ext cx="19639845" cy="5879188"/>
            <a:chOff x="0" y="-47625"/>
            <a:chExt cx="5172600" cy="1548418"/>
          </a:xfrm>
        </p:grpSpPr>
        <p:sp>
          <p:nvSpPr>
            <p:cNvPr id="272" name="Google Shape;272;p25"/>
            <p:cNvSpPr/>
            <p:nvPr/>
          </p:nvSpPr>
          <p:spPr>
            <a:xfrm>
              <a:off x="0" y="0"/>
              <a:ext cx="5172535" cy="1500793"/>
            </a:xfrm>
            <a:custGeom>
              <a:rect b="b" l="l" r="r" t="t"/>
              <a:pathLst>
                <a:path extrusionOk="0" h="1500793" w="5172535">
                  <a:moveTo>
                    <a:pt x="0" y="0"/>
                  </a:moveTo>
                  <a:lnTo>
                    <a:pt x="5172535" y="0"/>
                  </a:lnTo>
                  <a:lnTo>
                    <a:pt x="5172535" y="1500793"/>
                  </a:lnTo>
                  <a:lnTo>
                    <a:pt x="0" y="1500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5"/>
            <p:cNvSpPr txBox="1"/>
            <p:nvPr/>
          </p:nvSpPr>
          <p:spPr>
            <a:xfrm>
              <a:off x="0" y="-47625"/>
              <a:ext cx="5172600" cy="154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endParaRPr/>
            </a:p>
          </p:txBody>
        </p:sp>
      </p:grpSp>
      <p:sp>
        <p:nvSpPr>
          <p:cNvPr id="274" name="Google Shape;274;p25"/>
          <p:cNvSpPr txBox="1"/>
          <p:nvPr/>
        </p:nvSpPr>
        <p:spPr>
          <a:xfrm>
            <a:off x="1510979" y="551903"/>
            <a:ext cx="1559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2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Preferences Analysis - Perceptual Map</a:t>
            </a:r>
            <a:endParaRPr b="1"/>
          </a:p>
        </p:txBody>
      </p:sp>
      <p:pic>
        <p:nvPicPr>
          <p:cNvPr id="275" name="Google Shape;2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75" y="2235555"/>
            <a:ext cx="7254251" cy="6789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5"/>
          <p:cNvSpPr txBox="1"/>
          <p:nvPr/>
        </p:nvSpPr>
        <p:spPr>
          <a:xfrm>
            <a:off x="231475" y="2700325"/>
            <a:ext cx="931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grpSp>
        <p:nvGrpSpPr>
          <p:cNvPr id="277" name="Google Shape;277;p25"/>
          <p:cNvGrpSpPr/>
          <p:nvPr/>
        </p:nvGrpSpPr>
        <p:grpSpPr>
          <a:xfrm>
            <a:off x="8200950" y="2235551"/>
            <a:ext cx="9312570" cy="6945538"/>
            <a:chOff x="0" y="-47625"/>
            <a:chExt cx="2095585" cy="2215200"/>
          </a:xfrm>
        </p:grpSpPr>
        <p:sp>
          <p:nvSpPr>
            <p:cNvPr id="278" name="Google Shape;278;p25"/>
            <p:cNvSpPr/>
            <p:nvPr/>
          </p:nvSpPr>
          <p:spPr>
            <a:xfrm>
              <a:off x="0" y="0"/>
              <a:ext cx="2095585" cy="2167467"/>
            </a:xfrm>
            <a:custGeom>
              <a:rect b="b" l="l" r="r" t="t"/>
              <a:pathLst>
                <a:path extrusionOk="0" h="2167467" w="2095585">
                  <a:moveTo>
                    <a:pt x="0" y="0"/>
                  </a:moveTo>
                  <a:lnTo>
                    <a:pt x="2095585" y="0"/>
                  </a:lnTo>
                  <a:lnTo>
                    <a:pt x="2095585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6299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5"/>
            <p:cNvSpPr txBox="1"/>
            <p:nvPr/>
          </p:nvSpPr>
          <p:spPr>
            <a:xfrm>
              <a:off x="0" y="-47625"/>
              <a:ext cx="2095500" cy="221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endParaRPr/>
            </a:p>
          </p:txBody>
        </p:sp>
      </p:grpSp>
      <p:sp>
        <p:nvSpPr>
          <p:cNvPr id="280" name="Google Shape;280;p25"/>
          <p:cNvSpPr txBox="1"/>
          <p:nvPr/>
        </p:nvSpPr>
        <p:spPr>
          <a:xfrm>
            <a:off x="8408088" y="2523550"/>
            <a:ext cx="8898300" cy="6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Dimension I: Social/emotional connection (48% of variance).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Dimension II: Practical/personal use (29% of variance).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Heineken’s Position:</a:t>
            </a:r>
            <a:r>
              <a:rPr lang="en-US" sz="2800">
                <a:solidFill>
                  <a:schemeClr val="lt1"/>
                </a:solidFill>
              </a:rPr>
              <a:t> Premium, sophisticated, international, ideal for nightclubs/parties.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Competitors:</a:t>
            </a:r>
            <a:endParaRPr sz="2800">
              <a:solidFill>
                <a:schemeClr val="lt1"/>
              </a:solidFill>
            </a:endParaRPr>
          </a:p>
          <a:p>
            <a:pPr indent="-406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</a:pPr>
            <a:r>
              <a:rPr lang="en-US" sz="2800">
                <a:solidFill>
                  <a:schemeClr val="lt1"/>
                </a:solidFill>
              </a:rPr>
              <a:t>Coronita: Balances premium with “easy to drink, refreshing” attributes.</a:t>
            </a:r>
            <a:endParaRPr sz="2800">
              <a:solidFill>
                <a:schemeClr val="lt1"/>
              </a:solidFill>
            </a:endParaRPr>
          </a:p>
          <a:p>
            <a:pPr indent="-406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</a:pPr>
            <a:r>
              <a:rPr lang="en-US" sz="2800">
                <a:solidFill>
                  <a:schemeClr val="lt1"/>
                </a:solidFill>
              </a:rPr>
              <a:t>Mahou/Cruzcampo: Practical appeal for everyday/home use.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Opportunity: </a:t>
            </a:r>
            <a:r>
              <a:rPr lang="en-US" sz="2800">
                <a:solidFill>
                  <a:schemeClr val="lt1"/>
                </a:solidFill>
              </a:rPr>
              <a:t>Leverage Heineken’s premium brand equity while addressing the “easy-to-drink” and “everyday use” gap.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81" name="Google Shape;281;p25"/>
          <p:cNvSpPr txBox="1"/>
          <p:nvPr/>
        </p:nvSpPr>
        <p:spPr>
          <a:xfrm>
            <a:off x="2751775" y="9181150"/>
            <a:ext cx="334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 </a:t>
            </a:r>
            <a:r>
              <a:rPr lang="en-US" sz="1600">
                <a:solidFill>
                  <a:schemeClr val="lt1"/>
                </a:solidFill>
              </a:rPr>
              <a:t>Perceptual Map I-II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874B0"/>
            </a:gs>
            <a:gs pos="100000">
              <a:srgbClr val="05337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26"/>
          <p:cNvGrpSpPr/>
          <p:nvPr/>
        </p:nvGrpSpPr>
        <p:grpSpPr>
          <a:xfrm>
            <a:off x="-633877" y="-735650"/>
            <a:ext cx="19639845" cy="5879188"/>
            <a:chOff x="0" y="-47625"/>
            <a:chExt cx="5172600" cy="1548418"/>
          </a:xfrm>
        </p:grpSpPr>
        <p:sp>
          <p:nvSpPr>
            <p:cNvPr id="287" name="Google Shape;287;p26"/>
            <p:cNvSpPr/>
            <p:nvPr/>
          </p:nvSpPr>
          <p:spPr>
            <a:xfrm>
              <a:off x="0" y="0"/>
              <a:ext cx="5172535" cy="1500793"/>
            </a:xfrm>
            <a:custGeom>
              <a:rect b="b" l="l" r="r" t="t"/>
              <a:pathLst>
                <a:path extrusionOk="0" h="1500793" w="5172535">
                  <a:moveTo>
                    <a:pt x="0" y="0"/>
                  </a:moveTo>
                  <a:lnTo>
                    <a:pt x="5172535" y="0"/>
                  </a:lnTo>
                  <a:lnTo>
                    <a:pt x="5172535" y="1500793"/>
                  </a:lnTo>
                  <a:lnTo>
                    <a:pt x="0" y="1500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6"/>
            <p:cNvSpPr txBox="1"/>
            <p:nvPr/>
          </p:nvSpPr>
          <p:spPr>
            <a:xfrm>
              <a:off x="0" y="-47625"/>
              <a:ext cx="5172600" cy="154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endParaRPr/>
            </a:p>
          </p:txBody>
        </p:sp>
      </p:grpSp>
      <p:sp>
        <p:nvSpPr>
          <p:cNvPr id="289" name="Google Shape;289;p26"/>
          <p:cNvSpPr txBox="1"/>
          <p:nvPr/>
        </p:nvSpPr>
        <p:spPr>
          <a:xfrm>
            <a:off x="1510979" y="551903"/>
            <a:ext cx="1559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2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Preferences Analysis - Perceptual Map</a:t>
            </a:r>
            <a:endParaRPr b="1"/>
          </a:p>
        </p:txBody>
      </p:sp>
      <p:sp>
        <p:nvSpPr>
          <p:cNvPr id="290" name="Google Shape;290;p26"/>
          <p:cNvSpPr txBox="1"/>
          <p:nvPr/>
        </p:nvSpPr>
        <p:spPr>
          <a:xfrm>
            <a:off x="231475" y="2700325"/>
            <a:ext cx="931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grpSp>
        <p:nvGrpSpPr>
          <p:cNvPr id="291" name="Google Shape;291;p26"/>
          <p:cNvGrpSpPr/>
          <p:nvPr/>
        </p:nvGrpSpPr>
        <p:grpSpPr>
          <a:xfrm>
            <a:off x="537125" y="2025727"/>
            <a:ext cx="9312570" cy="6789810"/>
            <a:chOff x="0" y="-47625"/>
            <a:chExt cx="2095585" cy="2215200"/>
          </a:xfrm>
        </p:grpSpPr>
        <p:sp>
          <p:nvSpPr>
            <p:cNvPr id="292" name="Google Shape;292;p26"/>
            <p:cNvSpPr/>
            <p:nvPr/>
          </p:nvSpPr>
          <p:spPr>
            <a:xfrm>
              <a:off x="0" y="0"/>
              <a:ext cx="2095585" cy="2167467"/>
            </a:xfrm>
            <a:custGeom>
              <a:rect b="b" l="l" r="r" t="t"/>
              <a:pathLst>
                <a:path extrusionOk="0" h="2167467" w="2095585">
                  <a:moveTo>
                    <a:pt x="0" y="0"/>
                  </a:moveTo>
                  <a:lnTo>
                    <a:pt x="2095585" y="0"/>
                  </a:lnTo>
                  <a:lnTo>
                    <a:pt x="2095585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6299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6"/>
            <p:cNvSpPr txBox="1"/>
            <p:nvPr/>
          </p:nvSpPr>
          <p:spPr>
            <a:xfrm>
              <a:off x="0" y="-47625"/>
              <a:ext cx="2095500" cy="221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endParaRPr/>
            </a:p>
          </p:txBody>
        </p:sp>
      </p:grpSp>
      <p:sp>
        <p:nvSpPr>
          <p:cNvPr id="294" name="Google Shape;294;p26"/>
          <p:cNvSpPr txBox="1"/>
          <p:nvPr/>
        </p:nvSpPr>
        <p:spPr>
          <a:xfrm>
            <a:off x="12498725" y="9129725"/>
            <a:ext cx="334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 </a:t>
            </a:r>
            <a:r>
              <a:rPr lang="en-US" sz="1600">
                <a:solidFill>
                  <a:schemeClr val="lt1"/>
                </a:solidFill>
              </a:rPr>
              <a:t>Perceptual Map I-III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95" name="Google Shape;2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6427" y="2261304"/>
            <a:ext cx="6882774" cy="655422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6"/>
          <p:cNvSpPr txBox="1"/>
          <p:nvPr/>
        </p:nvSpPr>
        <p:spPr>
          <a:xfrm>
            <a:off x="1001513" y="2545025"/>
            <a:ext cx="8383800" cy="6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Dimension I, </a:t>
            </a:r>
            <a:r>
              <a:rPr lang="en-US" sz="2800">
                <a:solidFill>
                  <a:schemeClr val="lt1"/>
                </a:solidFill>
              </a:rPr>
              <a:t>S</a:t>
            </a:r>
            <a:r>
              <a:rPr lang="en-US" sz="2800">
                <a:solidFill>
                  <a:schemeClr val="lt1"/>
                </a:solidFill>
              </a:rPr>
              <a:t>ocial/Emotional (48%): Premium, Sophisticated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Dimension III,</a:t>
            </a:r>
            <a:r>
              <a:rPr lang="en-US" sz="2800">
                <a:solidFill>
                  <a:schemeClr val="lt1"/>
                </a:solidFill>
              </a:rPr>
              <a:t>Practical/Personal (14%): Everyday, Refreshing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Heineken:</a:t>
            </a:r>
            <a:r>
              <a:rPr lang="en-US" sz="2800">
                <a:solidFill>
                  <a:schemeClr val="lt1"/>
                </a:solidFill>
              </a:rPr>
              <a:t> Premium, International, Nightclub, Expensive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Competitors:</a:t>
            </a:r>
            <a:endParaRPr sz="2800">
              <a:solidFill>
                <a:schemeClr val="lt1"/>
              </a:solidFill>
            </a:endParaRPr>
          </a:p>
          <a:p>
            <a:pPr indent="-406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</a:pPr>
            <a:r>
              <a:rPr lang="en-US" sz="2800">
                <a:solidFill>
                  <a:schemeClr val="lt1"/>
                </a:solidFill>
              </a:rPr>
              <a:t>Coronita: Premium, Easy-Drinking, Youthful</a:t>
            </a:r>
            <a:endParaRPr sz="2800">
              <a:solidFill>
                <a:schemeClr val="lt1"/>
              </a:solidFill>
            </a:endParaRPr>
          </a:p>
          <a:p>
            <a:pPr indent="-406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</a:pPr>
            <a:r>
              <a:rPr lang="en-US" sz="2800">
                <a:solidFill>
                  <a:schemeClr val="lt1"/>
                </a:solidFill>
              </a:rPr>
              <a:t>Mahou/Cruzcampo: Everyday, Home, Family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Opportunity:</a:t>
            </a:r>
            <a:r>
              <a:rPr lang="en-US" sz="2800">
                <a:solidFill>
                  <a:schemeClr val="lt1"/>
                </a:solidFill>
              </a:rPr>
              <a:t> Extend brand to "easy-drink" and "everyday" markets</a:t>
            </a:r>
            <a:endParaRPr sz="28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874B0"/>
            </a:gs>
            <a:gs pos="100000">
              <a:srgbClr val="05337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27"/>
          <p:cNvGrpSpPr/>
          <p:nvPr/>
        </p:nvGrpSpPr>
        <p:grpSpPr>
          <a:xfrm>
            <a:off x="-633877" y="-735650"/>
            <a:ext cx="19639845" cy="5879188"/>
            <a:chOff x="0" y="-47625"/>
            <a:chExt cx="5172600" cy="1548418"/>
          </a:xfrm>
        </p:grpSpPr>
        <p:sp>
          <p:nvSpPr>
            <p:cNvPr id="302" name="Google Shape;302;p27"/>
            <p:cNvSpPr/>
            <p:nvPr/>
          </p:nvSpPr>
          <p:spPr>
            <a:xfrm>
              <a:off x="0" y="0"/>
              <a:ext cx="5172535" cy="1500793"/>
            </a:xfrm>
            <a:custGeom>
              <a:rect b="b" l="l" r="r" t="t"/>
              <a:pathLst>
                <a:path extrusionOk="0" h="1500793" w="5172535">
                  <a:moveTo>
                    <a:pt x="0" y="0"/>
                  </a:moveTo>
                  <a:lnTo>
                    <a:pt x="5172535" y="0"/>
                  </a:lnTo>
                  <a:lnTo>
                    <a:pt x="5172535" y="1500793"/>
                  </a:lnTo>
                  <a:lnTo>
                    <a:pt x="0" y="1500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7"/>
            <p:cNvSpPr txBox="1"/>
            <p:nvPr/>
          </p:nvSpPr>
          <p:spPr>
            <a:xfrm>
              <a:off x="0" y="-47625"/>
              <a:ext cx="5172600" cy="154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endParaRPr/>
            </a:p>
          </p:txBody>
        </p:sp>
      </p:grpSp>
      <p:sp>
        <p:nvSpPr>
          <p:cNvPr id="304" name="Google Shape;304;p27"/>
          <p:cNvSpPr txBox="1"/>
          <p:nvPr/>
        </p:nvSpPr>
        <p:spPr>
          <a:xfrm>
            <a:off x="1510979" y="551903"/>
            <a:ext cx="1559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2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Preferences Analysis - Perceptual Map</a:t>
            </a:r>
            <a:endParaRPr b="1"/>
          </a:p>
        </p:txBody>
      </p:sp>
      <p:sp>
        <p:nvSpPr>
          <p:cNvPr id="305" name="Google Shape;305;p27"/>
          <p:cNvSpPr txBox="1"/>
          <p:nvPr/>
        </p:nvSpPr>
        <p:spPr>
          <a:xfrm>
            <a:off x="231475" y="2700325"/>
            <a:ext cx="931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grpSp>
        <p:nvGrpSpPr>
          <p:cNvPr id="306" name="Google Shape;306;p27"/>
          <p:cNvGrpSpPr/>
          <p:nvPr/>
        </p:nvGrpSpPr>
        <p:grpSpPr>
          <a:xfrm>
            <a:off x="8200950" y="1854552"/>
            <a:ext cx="9312570" cy="6789810"/>
            <a:chOff x="0" y="-47625"/>
            <a:chExt cx="2095585" cy="2215200"/>
          </a:xfrm>
        </p:grpSpPr>
        <p:sp>
          <p:nvSpPr>
            <p:cNvPr id="307" name="Google Shape;307;p27"/>
            <p:cNvSpPr/>
            <p:nvPr/>
          </p:nvSpPr>
          <p:spPr>
            <a:xfrm>
              <a:off x="0" y="0"/>
              <a:ext cx="2095585" cy="2167467"/>
            </a:xfrm>
            <a:custGeom>
              <a:rect b="b" l="l" r="r" t="t"/>
              <a:pathLst>
                <a:path extrusionOk="0" h="2167467" w="2095585">
                  <a:moveTo>
                    <a:pt x="0" y="0"/>
                  </a:moveTo>
                  <a:lnTo>
                    <a:pt x="2095585" y="0"/>
                  </a:lnTo>
                  <a:lnTo>
                    <a:pt x="2095585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6299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7"/>
            <p:cNvSpPr txBox="1"/>
            <p:nvPr/>
          </p:nvSpPr>
          <p:spPr>
            <a:xfrm>
              <a:off x="0" y="-47625"/>
              <a:ext cx="2095500" cy="221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endParaRPr/>
            </a:p>
          </p:txBody>
        </p:sp>
      </p:grpSp>
      <p:sp>
        <p:nvSpPr>
          <p:cNvPr id="309" name="Google Shape;309;p27"/>
          <p:cNvSpPr txBox="1"/>
          <p:nvPr/>
        </p:nvSpPr>
        <p:spPr>
          <a:xfrm>
            <a:off x="8520775" y="2323400"/>
            <a:ext cx="8589600" cy="60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Dimension II: </a:t>
            </a:r>
            <a:r>
              <a:rPr lang="en-US" sz="2800">
                <a:solidFill>
                  <a:schemeClr val="lt1"/>
                </a:solidFill>
              </a:rPr>
              <a:t>Social/Emotional (48% - previously noted, but not on this chart): Premium, Sophisticated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Dimension III: </a:t>
            </a:r>
            <a:r>
              <a:rPr lang="en-US" sz="2800">
                <a:solidFill>
                  <a:schemeClr val="lt1"/>
                </a:solidFill>
              </a:rPr>
              <a:t>Practical/Personal (29%): Everyday, Refreshing, Easy-Drinking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Heineken’s Position:</a:t>
            </a:r>
            <a:r>
              <a:rPr lang="en-US" sz="2800">
                <a:solidFill>
                  <a:schemeClr val="lt1"/>
                </a:solidFill>
              </a:rPr>
              <a:t> </a:t>
            </a:r>
            <a:r>
              <a:rPr lang="en-US" sz="2800">
                <a:solidFill>
                  <a:schemeClr val="lt1"/>
                </a:solidFill>
              </a:rPr>
              <a:t>Premium, International, Nightclub, Expensive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Competitors:</a:t>
            </a:r>
            <a:endParaRPr sz="2800">
              <a:solidFill>
                <a:schemeClr val="lt1"/>
              </a:solidFill>
            </a:endParaRPr>
          </a:p>
          <a:p>
            <a:pPr indent="-406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</a:pPr>
            <a:r>
              <a:rPr lang="en-US" sz="2800">
                <a:solidFill>
                  <a:schemeClr val="lt1"/>
                </a:solidFill>
              </a:rPr>
              <a:t>Coronita: Premium, Easy-Drinking, Youthful</a:t>
            </a:r>
            <a:endParaRPr sz="2800">
              <a:solidFill>
                <a:schemeClr val="lt1"/>
              </a:solidFill>
            </a:endParaRPr>
          </a:p>
          <a:p>
            <a:pPr indent="-406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</a:pPr>
            <a:r>
              <a:rPr lang="en-US" sz="2800">
                <a:solidFill>
                  <a:schemeClr val="lt1"/>
                </a:solidFill>
              </a:rPr>
              <a:t>Mahou: Everyday, Family-Oriented</a:t>
            </a:r>
            <a:endParaRPr sz="2800">
              <a:solidFill>
                <a:schemeClr val="lt1"/>
              </a:solidFill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</a:pPr>
            <a:r>
              <a:rPr lang="en-US" sz="2800">
                <a:solidFill>
                  <a:schemeClr val="lt1"/>
                </a:solidFill>
              </a:rPr>
              <a:t>Voll-Damm: Value-Driven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Opportunity: </a:t>
            </a:r>
            <a:r>
              <a:rPr lang="en-US" sz="2800">
                <a:solidFill>
                  <a:schemeClr val="lt1"/>
                </a:solidFill>
              </a:rPr>
              <a:t>Extend Heineken to broader occasions, balancing premium with accessibility.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310" name="Google Shape;310;p27"/>
          <p:cNvSpPr txBox="1"/>
          <p:nvPr/>
        </p:nvSpPr>
        <p:spPr>
          <a:xfrm>
            <a:off x="2751775" y="8876350"/>
            <a:ext cx="334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 </a:t>
            </a:r>
            <a:r>
              <a:rPr lang="en-US" sz="1600">
                <a:solidFill>
                  <a:schemeClr val="lt1"/>
                </a:solidFill>
              </a:rPr>
              <a:t>Perceptual Map II-III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311" name="Google Shape;311;p27"/>
          <p:cNvPicPr preferRelativeResize="0"/>
          <p:nvPr/>
        </p:nvPicPr>
        <p:blipFill rotWithShape="1">
          <a:blip r:embed="rId3">
            <a:alphaModFix/>
          </a:blip>
          <a:srcRect b="0" l="0" r="0" t="3418"/>
          <a:stretch/>
        </p:blipFill>
        <p:spPr>
          <a:xfrm>
            <a:off x="390525" y="1956900"/>
            <a:ext cx="7478576" cy="67898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7"/>
          <p:cNvSpPr txBox="1"/>
          <p:nvPr/>
        </p:nvSpPr>
        <p:spPr>
          <a:xfrm>
            <a:off x="2800350" y="9208500"/>
            <a:ext cx="12987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Repositioning Heineken towards social, everyday beer segment ,easy-to-drink attributes could drive higher preference.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874B0"/>
            </a:gs>
            <a:gs pos="100000">
              <a:srgbClr val="05337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8"/>
          <p:cNvGrpSpPr/>
          <p:nvPr/>
        </p:nvGrpSpPr>
        <p:grpSpPr>
          <a:xfrm>
            <a:off x="8991600" y="730925"/>
            <a:ext cx="8709656" cy="8488709"/>
            <a:chOff x="0" y="-47625"/>
            <a:chExt cx="2644579" cy="788159"/>
          </a:xfrm>
        </p:grpSpPr>
        <p:sp>
          <p:nvSpPr>
            <p:cNvPr id="318" name="Google Shape;318;p28"/>
            <p:cNvSpPr/>
            <p:nvPr/>
          </p:nvSpPr>
          <p:spPr>
            <a:xfrm>
              <a:off x="0" y="0"/>
              <a:ext cx="2644579" cy="740534"/>
            </a:xfrm>
            <a:custGeom>
              <a:rect b="b" l="l" r="r" t="t"/>
              <a:pathLst>
                <a:path extrusionOk="0" h="740534" w="2644579">
                  <a:moveTo>
                    <a:pt x="0" y="0"/>
                  </a:moveTo>
                  <a:lnTo>
                    <a:pt x="2644579" y="0"/>
                  </a:lnTo>
                  <a:lnTo>
                    <a:pt x="2644579" y="740534"/>
                  </a:lnTo>
                  <a:lnTo>
                    <a:pt x="0" y="7405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8"/>
            <p:cNvSpPr txBox="1"/>
            <p:nvPr/>
          </p:nvSpPr>
          <p:spPr>
            <a:xfrm>
              <a:off x="0" y="-47625"/>
              <a:ext cx="2644500" cy="78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p28"/>
          <p:cNvSpPr txBox="1"/>
          <p:nvPr/>
        </p:nvSpPr>
        <p:spPr>
          <a:xfrm>
            <a:off x="608650" y="545814"/>
            <a:ext cx="6858000" cy="25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16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Average Preference</a:t>
            </a:r>
            <a:endParaRPr b="1"/>
          </a:p>
        </p:txBody>
      </p:sp>
      <p:sp>
        <p:nvSpPr>
          <p:cNvPr id="321" name="Google Shape;321;p28"/>
          <p:cNvSpPr/>
          <p:nvPr/>
        </p:nvSpPr>
        <p:spPr>
          <a:xfrm>
            <a:off x="9460175" y="2081125"/>
            <a:ext cx="7770600" cy="61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</a:pPr>
            <a:r>
              <a:rPr lang="en-US" sz="2800">
                <a:solidFill>
                  <a:schemeClr val="dk2"/>
                </a:solidFill>
              </a:rPr>
              <a:t>The bar chart displays a ranking of beer brands (Heineken, Mahou, San Miguel, Coronita, Cruzcampo, Voll-Damm, Carlsberg, Estrella, Amstel, and Bud) based on an unspecified metric, likely related to market share, sales volume, or perhaps brand preference.</a:t>
            </a:r>
            <a:endParaRPr sz="2800">
              <a:solidFill>
                <a:schemeClr val="dk2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</a:pPr>
            <a:r>
              <a:rPr b="1" lang="en-US" sz="2800">
                <a:solidFill>
                  <a:schemeClr val="dk2"/>
                </a:solidFill>
              </a:rPr>
              <a:t>Heineken leads significantly, followed by Mahou</a:t>
            </a:r>
            <a:r>
              <a:rPr lang="en-US" sz="2800">
                <a:solidFill>
                  <a:schemeClr val="dk2"/>
                </a:solidFill>
              </a:rPr>
              <a:t>, while the remaining brands show a more gradual decline in the measured metric, with Bud at the bottom. </a:t>
            </a:r>
            <a:endParaRPr sz="2800">
              <a:solidFill>
                <a:schemeClr val="dk2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</a:pPr>
            <a:r>
              <a:rPr lang="en-US" sz="2800">
                <a:solidFill>
                  <a:schemeClr val="dk2"/>
                </a:solidFill>
              </a:rPr>
              <a:t>The </a:t>
            </a:r>
            <a:r>
              <a:rPr b="1" lang="en-US" sz="2800">
                <a:solidFill>
                  <a:schemeClr val="dk2"/>
                </a:solidFill>
              </a:rPr>
              <a:t>gradient color scheme </a:t>
            </a:r>
            <a:r>
              <a:rPr lang="en-US" sz="2800">
                <a:solidFill>
                  <a:schemeClr val="dk2"/>
                </a:solidFill>
              </a:rPr>
              <a:t>from dark to light blue may visually suggest a descending </a:t>
            </a:r>
            <a:r>
              <a:rPr b="1" lang="en-US" sz="2800">
                <a:solidFill>
                  <a:schemeClr val="dk2"/>
                </a:solidFill>
              </a:rPr>
              <a:t>order of quality or importance</a:t>
            </a:r>
            <a:r>
              <a:rPr lang="en-US" sz="2800">
                <a:solidFill>
                  <a:schemeClr val="dk2"/>
                </a:solidFill>
              </a:rPr>
              <a:t>, though this is not explicitly stated.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25" y="3428989"/>
            <a:ext cx="8153399" cy="579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874B0"/>
            </a:gs>
            <a:gs pos="100000">
              <a:srgbClr val="05337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/>
          <p:cNvSpPr/>
          <p:nvPr/>
        </p:nvSpPr>
        <p:spPr>
          <a:xfrm flipH="1" rot="5400000">
            <a:off x="15177010" y="-1253949"/>
            <a:ext cx="2720897" cy="5228794"/>
          </a:xfrm>
          <a:custGeom>
            <a:rect b="b" l="l" r="r" t="t"/>
            <a:pathLst>
              <a:path extrusionOk="0"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9"/>
          <p:cNvSpPr/>
          <p:nvPr/>
        </p:nvSpPr>
        <p:spPr>
          <a:xfrm rot="-5400000">
            <a:off x="390093" y="-1471468"/>
            <a:ext cx="2720897" cy="5228794"/>
          </a:xfrm>
          <a:custGeom>
            <a:rect b="b" l="l" r="r" t="t"/>
            <a:pathLst>
              <a:path extrusionOk="0"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9"/>
          <p:cNvSpPr/>
          <p:nvPr/>
        </p:nvSpPr>
        <p:spPr>
          <a:xfrm>
            <a:off x="416500" y="7143250"/>
            <a:ext cx="14649132" cy="2771329"/>
          </a:xfrm>
          <a:custGeom>
            <a:rect b="b" l="l" r="r" t="t"/>
            <a:pathLst>
              <a:path extrusionOk="0" h="1968973" w="1295810">
                <a:moveTo>
                  <a:pt x="0" y="0"/>
                </a:moveTo>
                <a:lnTo>
                  <a:pt x="1295810" y="0"/>
                </a:lnTo>
                <a:lnTo>
                  <a:pt x="1295810" y="1968973"/>
                </a:lnTo>
                <a:lnTo>
                  <a:pt x="0" y="19689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9"/>
          <p:cNvSpPr txBox="1"/>
          <p:nvPr/>
        </p:nvSpPr>
        <p:spPr>
          <a:xfrm>
            <a:off x="1750498" y="242944"/>
            <a:ext cx="1478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2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Market Share Analysis </a:t>
            </a:r>
            <a:endParaRPr b="1"/>
          </a:p>
        </p:txBody>
      </p:sp>
      <p:pic>
        <p:nvPicPr>
          <p:cNvPr id="331" name="Google Shape;33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00" y="1755653"/>
            <a:ext cx="4703375" cy="498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6539" y="1755641"/>
            <a:ext cx="4639800" cy="50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7334" y="1755641"/>
            <a:ext cx="4703375" cy="502755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9"/>
          <p:cNvSpPr txBox="1"/>
          <p:nvPr/>
        </p:nvSpPr>
        <p:spPr>
          <a:xfrm>
            <a:off x="568625" y="7211375"/>
            <a:ext cx="14296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</a:rPr>
              <a:t>Dimensions 1 &amp; 2:</a:t>
            </a:r>
            <a:r>
              <a:rPr lang="en-US" sz="2800">
                <a:solidFill>
                  <a:schemeClr val="dk2"/>
                </a:solidFill>
              </a:rPr>
              <a:t> Heineken and Carlsberg are most similar, both high on both dimensions. Coronita is related but less so, Mahou differs on Dimension 1.</a:t>
            </a:r>
            <a:endParaRPr sz="2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</a:rPr>
              <a:t>Dimensions 2 &amp; 3:</a:t>
            </a:r>
            <a:r>
              <a:rPr lang="en-US" sz="2800">
                <a:solidFill>
                  <a:schemeClr val="dk2"/>
                </a:solidFill>
              </a:rPr>
              <a:t> Mahou is Heineken's closest competitor. Coronita is close on 2 but different on 3. Voll-Damm is also a competitor.</a:t>
            </a:r>
            <a:endParaRPr sz="2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</a:rPr>
              <a:t>Dimensions 1 &amp; 3:</a:t>
            </a:r>
            <a:r>
              <a:rPr lang="en-US" sz="2800">
                <a:solidFill>
                  <a:schemeClr val="dk2"/>
                </a:solidFill>
              </a:rPr>
              <a:t> Voll-Damm is Heineken's closest competitor. Mahou and Coronita have distinct profiles.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335" name="Google Shape;335;p29"/>
          <p:cNvSpPr txBox="1"/>
          <p:nvPr/>
        </p:nvSpPr>
        <p:spPr>
          <a:xfrm>
            <a:off x="692525" y="1860200"/>
            <a:ext cx="38832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Dimension I-II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9"/>
          <p:cNvSpPr txBox="1"/>
          <p:nvPr/>
        </p:nvSpPr>
        <p:spPr>
          <a:xfrm>
            <a:off x="5754600" y="1860200"/>
            <a:ext cx="38832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Dimension II-III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9"/>
          <p:cNvSpPr txBox="1"/>
          <p:nvPr/>
        </p:nvSpPr>
        <p:spPr>
          <a:xfrm>
            <a:off x="10712750" y="1860200"/>
            <a:ext cx="38832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Dimension I-III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9"/>
          <p:cNvSpPr txBox="1"/>
          <p:nvPr/>
        </p:nvSpPr>
        <p:spPr>
          <a:xfrm>
            <a:off x="15670900" y="2060450"/>
            <a:ext cx="1989000" cy="7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To broaden appeal, Heineken needs to balance its premium image with more accessible pricing and marketing, targeting younger consumers and everyday occasions.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874B0"/>
            </a:gs>
            <a:gs pos="100000">
              <a:srgbClr val="05337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"/>
          <p:cNvSpPr/>
          <p:nvPr/>
        </p:nvSpPr>
        <p:spPr>
          <a:xfrm flipH="1" rot="5400000">
            <a:off x="15177010" y="-1253949"/>
            <a:ext cx="2720897" cy="5228794"/>
          </a:xfrm>
          <a:custGeom>
            <a:rect b="b" l="l" r="r" t="t"/>
            <a:pathLst>
              <a:path extrusionOk="0"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0"/>
          <p:cNvSpPr/>
          <p:nvPr/>
        </p:nvSpPr>
        <p:spPr>
          <a:xfrm rot="-5400000">
            <a:off x="390093" y="-1471468"/>
            <a:ext cx="2720897" cy="5228794"/>
          </a:xfrm>
          <a:custGeom>
            <a:rect b="b" l="l" r="r" t="t"/>
            <a:pathLst>
              <a:path extrusionOk="0"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5" name="Google Shape;345;p30"/>
          <p:cNvGrpSpPr/>
          <p:nvPr/>
        </p:nvGrpSpPr>
        <p:grpSpPr>
          <a:xfrm>
            <a:off x="685800" y="1892125"/>
            <a:ext cx="5561228" cy="6628965"/>
            <a:chOff x="0" y="-47625"/>
            <a:chExt cx="1295810" cy="2018810"/>
          </a:xfrm>
        </p:grpSpPr>
        <p:sp>
          <p:nvSpPr>
            <p:cNvPr id="346" name="Google Shape;346;p30"/>
            <p:cNvSpPr/>
            <p:nvPr/>
          </p:nvSpPr>
          <p:spPr>
            <a:xfrm>
              <a:off x="0" y="0"/>
              <a:ext cx="1295810" cy="1971185"/>
            </a:xfrm>
            <a:custGeom>
              <a:rect b="b" l="l" r="r" t="t"/>
              <a:pathLst>
                <a:path extrusionOk="0" h="1971185" w="1295810">
                  <a:moveTo>
                    <a:pt x="0" y="0"/>
                  </a:moveTo>
                  <a:lnTo>
                    <a:pt x="1295810" y="0"/>
                  </a:lnTo>
                  <a:lnTo>
                    <a:pt x="1295810" y="1971185"/>
                  </a:lnTo>
                  <a:lnTo>
                    <a:pt x="0" y="1971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30"/>
            <p:cNvSpPr txBox="1"/>
            <p:nvPr/>
          </p:nvSpPr>
          <p:spPr>
            <a:xfrm>
              <a:off x="0" y="-47625"/>
              <a:ext cx="1295700" cy="20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30"/>
          <p:cNvSpPr txBox="1"/>
          <p:nvPr/>
        </p:nvSpPr>
        <p:spPr>
          <a:xfrm>
            <a:off x="956750" y="2149150"/>
            <a:ext cx="5029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 u="sng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Maintain Current </a:t>
            </a:r>
            <a:r>
              <a:rPr b="1" lang="en-US" sz="4000" u="sng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 Position:</a:t>
            </a:r>
            <a:endParaRPr/>
          </a:p>
        </p:txBody>
      </p:sp>
      <p:grpSp>
        <p:nvGrpSpPr>
          <p:cNvPr id="349" name="Google Shape;349;p30"/>
          <p:cNvGrpSpPr/>
          <p:nvPr/>
        </p:nvGrpSpPr>
        <p:grpSpPr>
          <a:xfrm>
            <a:off x="6448875" y="1892127"/>
            <a:ext cx="5465208" cy="6628877"/>
            <a:chOff x="0" y="-47625"/>
            <a:chExt cx="1295810" cy="2017800"/>
          </a:xfrm>
        </p:grpSpPr>
        <p:sp>
          <p:nvSpPr>
            <p:cNvPr id="350" name="Google Shape;350;p30"/>
            <p:cNvSpPr/>
            <p:nvPr/>
          </p:nvSpPr>
          <p:spPr>
            <a:xfrm>
              <a:off x="0" y="0"/>
              <a:ext cx="1295810" cy="1970079"/>
            </a:xfrm>
            <a:custGeom>
              <a:rect b="b" l="l" r="r" t="t"/>
              <a:pathLst>
                <a:path extrusionOk="0" h="1970079" w="1295810">
                  <a:moveTo>
                    <a:pt x="0" y="0"/>
                  </a:moveTo>
                  <a:lnTo>
                    <a:pt x="1295810" y="0"/>
                  </a:lnTo>
                  <a:lnTo>
                    <a:pt x="1295810" y="1970079"/>
                  </a:lnTo>
                  <a:lnTo>
                    <a:pt x="0" y="19700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30"/>
            <p:cNvSpPr txBox="1"/>
            <p:nvPr/>
          </p:nvSpPr>
          <p:spPr>
            <a:xfrm>
              <a:off x="0" y="-47625"/>
              <a:ext cx="1295700" cy="20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2" name="Google Shape;352;p30"/>
          <p:cNvSpPr txBox="1"/>
          <p:nvPr/>
        </p:nvSpPr>
        <p:spPr>
          <a:xfrm>
            <a:off x="6860975" y="2072950"/>
            <a:ext cx="5029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 u="sng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Reposition</a:t>
            </a:r>
            <a:r>
              <a:rPr b="1" lang="en-US" sz="4000" u="sng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 Heineken:</a:t>
            </a:r>
            <a:endParaRPr b="1" sz="3679" u="sng">
              <a:solidFill>
                <a:srgbClr val="194A8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353" name="Google Shape;353;p30"/>
          <p:cNvGrpSpPr/>
          <p:nvPr/>
        </p:nvGrpSpPr>
        <p:grpSpPr>
          <a:xfrm>
            <a:off x="5008175" y="2072950"/>
            <a:ext cx="12606458" cy="8278011"/>
            <a:chOff x="0" y="-211227"/>
            <a:chExt cx="2989012" cy="2180202"/>
          </a:xfrm>
        </p:grpSpPr>
        <p:sp>
          <p:nvSpPr>
            <p:cNvPr id="354" name="Google Shape;354;p30"/>
            <p:cNvSpPr/>
            <p:nvPr/>
          </p:nvSpPr>
          <p:spPr>
            <a:xfrm>
              <a:off x="1693202" y="-211227"/>
              <a:ext cx="1295810" cy="1698239"/>
            </a:xfrm>
            <a:custGeom>
              <a:rect b="b" l="l" r="r" t="t"/>
              <a:pathLst>
                <a:path extrusionOk="0" h="1968973" w="1295810">
                  <a:moveTo>
                    <a:pt x="0" y="0"/>
                  </a:moveTo>
                  <a:lnTo>
                    <a:pt x="1295810" y="0"/>
                  </a:lnTo>
                  <a:lnTo>
                    <a:pt x="1295810" y="1968973"/>
                  </a:lnTo>
                  <a:lnTo>
                    <a:pt x="0" y="19689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0"/>
            <p:cNvSpPr txBox="1"/>
            <p:nvPr/>
          </p:nvSpPr>
          <p:spPr>
            <a:xfrm>
              <a:off x="0" y="-47625"/>
              <a:ext cx="1295700" cy="201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30"/>
          <p:cNvSpPr txBox="1"/>
          <p:nvPr/>
        </p:nvSpPr>
        <p:spPr>
          <a:xfrm>
            <a:off x="12649515" y="2277972"/>
            <a:ext cx="492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 u="sng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Portfolio Strategy:</a:t>
            </a:r>
            <a:endParaRPr b="1" sz="3679" u="sng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57" name="Google Shape;357;p30"/>
          <p:cNvSpPr txBox="1"/>
          <p:nvPr/>
        </p:nvSpPr>
        <p:spPr>
          <a:xfrm>
            <a:off x="971275" y="3532675"/>
            <a:ext cx="50292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>
                <a:solidFill>
                  <a:schemeClr val="dk2"/>
                </a:solidFill>
              </a:rPr>
              <a:t>Keeps Heineken’s premium brand image.</a:t>
            </a:r>
            <a:endParaRPr sz="2800">
              <a:solidFill>
                <a:schemeClr val="dk2"/>
              </a:solidFill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accent2"/>
                </a:solidFill>
              </a:rPr>
              <a:t>Limits market expansion, as </a:t>
            </a:r>
            <a:r>
              <a:rPr b="1" lang="en-US" sz="2800">
                <a:solidFill>
                  <a:schemeClr val="accent2"/>
                </a:solidFill>
              </a:rPr>
              <a:t>Spanish consumers prefer local, affordable brands</a:t>
            </a:r>
            <a:r>
              <a:rPr lang="en-US" sz="2800">
                <a:solidFill>
                  <a:schemeClr val="accent2"/>
                </a:solidFill>
              </a:rPr>
              <a:t>.</a:t>
            </a:r>
            <a:endParaRPr sz="2800">
              <a:solidFill>
                <a:schemeClr val="accent2"/>
              </a:solidFill>
            </a:endParaRPr>
          </a:p>
        </p:txBody>
      </p:sp>
      <p:sp>
        <p:nvSpPr>
          <p:cNvPr id="358" name="Google Shape;358;p30"/>
          <p:cNvSpPr txBox="1"/>
          <p:nvPr/>
        </p:nvSpPr>
        <p:spPr>
          <a:xfrm>
            <a:off x="6712599" y="3368250"/>
            <a:ext cx="4920000" cy="47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>
                <a:solidFill>
                  <a:schemeClr val="dk2"/>
                </a:solidFill>
              </a:rPr>
              <a:t>Focus on </a:t>
            </a:r>
            <a:r>
              <a:rPr b="1" lang="en-US" sz="2800">
                <a:solidFill>
                  <a:schemeClr val="dk2"/>
                </a:solidFill>
              </a:rPr>
              <a:t>value-for-money</a:t>
            </a:r>
            <a:r>
              <a:rPr lang="en-US" sz="2800">
                <a:solidFill>
                  <a:schemeClr val="dk2"/>
                </a:solidFill>
              </a:rPr>
              <a:t>, emphasize </a:t>
            </a:r>
            <a:r>
              <a:rPr b="1" lang="en-US" sz="2800">
                <a:solidFill>
                  <a:schemeClr val="dk2"/>
                </a:solidFill>
              </a:rPr>
              <a:t>refreshing taste</a:t>
            </a:r>
            <a:r>
              <a:rPr lang="en-US" sz="2800">
                <a:solidFill>
                  <a:schemeClr val="dk2"/>
                </a:solidFill>
              </a:rPr>
              <a:t>.</a:t>
            </a:r>
            <a:endParaRPr sz="2800">
              <a:solidFill>
                <a:schemeClr val="dk2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>
                <a:solidFill>
                  <a:schemeClr val="dk2"/>
                </a:solidFill>
              </a:rPr>
              <a:t>Target </a:t>
            </a:r>
            <a:r>
              <a:rPr b="1" lang="en-US" sz="2800">
                <a:solidFill>
                  <a:schemeClr val="dk2"/>
                </a:solidFill>
              </a:rPr>
              <a:t>younger consumers</a:t>
            </a:r>
            <a:r>
              <a:rPr lang="en-US" sz="2800">
                <a:solidFill>
                  <a:schemeClr val="dk2"/>
                </a:solidFill>
              </a:rPr>
              <a:t> via experiential marketing (e.g., music festivals, influencer marketing).</a:t>
            </a:r>
            <a:endParaRPr sz="2800">
              <a:solidFill>
                <a:schemeClr val="dk2"/>
              </a:solidFill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2"/>
                </a:solidFill>
              </a:rPr>
              <a:t>Promote Heineken as a </a:t>
            </a:r>
            <a:r>
              <a:rPr b="1" lang="en-US" sz="2800">
                <a:solidFill>
                  <a:schemeClr val="dk2"/>
                </a:solidFill>
              </a:rPr>
              <a:t>socializing drink rather than just a premium beer</a:t>
            </a:r>
            <a:r>
              <a:rPr lang="en-US" sz="2800">
                <a:solidFill>
                  <a:schemeClr val="dk2"/>
                </a:solidFill>
              </a:rPr>
              <a:t>.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359" name="Google Shape;359;p30"/>
          <p:cNvSpPr txBox="1"/>
          <p:nvPr/>
        </p:nvSpPr>
        <p:spPr>
          <a:xfrm>
            <a:off x="971275" y="588825"/>
            <a:ext cx="16665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2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Choosing</a:t>
            </a:r>
            <a:r>
              <a:rPr b="1" lang="en-US" sz="72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the Best Strategic Alternative</a:t>
            </a:r>
            <a:endParaRPr b="1"/>
          </a:p>
        </p:txBody>
      </p:sp>
      <p:sp>
        <p:nvSpPr>
          <p:cNvPr id="360" name="Google Shape;360;p30"/>
          <p:cNvSpPr/>
          <p:nvPr/>
        </p:nvSpPr>
        <p:spPr>
          <a:xfrm>
            <a:off x="12432925" y="3106100"/>
            <a:ext cx="5029200" cy="49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>
                <a:solidFill>
                  <a:schemeClr val="dk2"/>
                </a:solidFill>
              </a:rPr>
              <a:t>Let </a:t>
            </a:r>
            <a:r>
              <a:rPr b="1" lang="en-US" sz="2800">
                <a:solidFill>
                  <a:schemeClr val="dk2"/>
                </a:solidFill>
              </a:rPr>
              <a:t>Cruzcampo &amp; Amstel</a:t>
            </a:r>
            <a:r>
              <a:rPr lang="en-US" sz="2800">
                <a:solidFill>
                  <a:schemeClr val="dk2"/>
                </a:solidFill>
              </a:rPr>
              <a:t> compete directly with Mahou for the mass market.</a:t>
            </a:r>
            <a:endParaRPr sz="2800">
              <a:solidFill>
                <a:schemeClr val="dk2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>
                <a:solidFill>
                  <a:schemeClr val="dk2"/>
                </a:solidFill>
              </a:rPr>
              <a:t>Keep Heineken premium but </a:t>
            </a:r>
            <a:r>
              <a:rPr b="1" lang="en-US" sz="2800">
                <a:solidFill>
                  <a:schemeClr val="dk2"/>
                </a:solidFill>
              </a:rPr>
              <a:t>adjust messaging to make it more relatable</a:t>
            </a:r>
            <a:r>
              <a:rPr lang="en-US" sz="2800">
                <a:solidFill>
                  <a:schemeClr val="dk2"/>
                </a:solidFill>
              </a:rPr>
              <a:t>.</a:t>
            </a:r>
            <a:endParaRPr sz="2800">
              <a:solidFill>
                <a:schemeClr val="dk2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2"/>
                </a:solidFill>
              </a:rPr>
              <a:t>Invest in </a:t>
            </a:r>
            <a:r>
              <a:rPr b="1" lang="en-US" sz="2800">
                <a:solidFill>
                  <a:schemeClr val="dk2"/>
                </a:solidFill>
              </a:rPr>
              <a:t>low-alcohol beer segment</a:t>
            </a:r>
            <a:r>
              <a:rPr lang="en-US" sz="2800">
                <a:solidFill>
                  <a:schemeClr val="dk2"/>
                </a:solidFill>
              </a:rPr>
              <a:t> to capture health-conscious consumers.</a:t>
            </a:r>
            <a:endParaRPr b="1" sz="2800">
              <a:solidFill>
                <a:schemeClr val="dk2"/>
              </a:solidFill>
            </a:endParaRPr>
          </a:p>
        </p:txBody>
      </p:sp>
      <p:sp>
        <p:nvSpPr>
          <p:cNvPr id="361" name="Google Shape;361;p30"/>
          <p:cNvSpPr txBox="1"/>
          <p:nvPr/>
        </p:nvSpPr>
        <p:spPr>
          <a:xfrm>
            <a:off x="2345925" y="8886250"/>
            <a:ext cx="1457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Repositioning Heineken + Strengthening Portfolio (Option 2 &amp; 3) is the best approach.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874B0"/>
            </a:gs>
            <a:gs pos="100000">
              <a:srgbClr val="05337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1"/>
          <p:cNvSpPr/>
          <p:nvPr/>
        </p:nvSpPr>
        <p:spPr>
          <a:xfrm>
            <a:off x="12268334" y="911905"/>
            <a:ext cx="2891099" cy="5555874"/>
          </a:xfrm>
          <a:custGeom>
            <a:rect b="b" l="l" r="r" t="t"/>
            <a:pathLst>
              <a:path extrusionOk="0" h="5555874" w="2891099">
                <a:moveTo>
                  <a:pt x="0" y="0"/>
                </a:moveTo>
                <a:lnTo>
                  <a:pt x="2891098" y="0"/>
                </a:lnTo>
                <a:lnTo>
                  <a:pt x="2891098" y="5555873"/>
                </a:lnTo>
                <a:lnTo>
                  <a:pt x="0" y="5555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 u="sng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Consumer Perceptions: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7" name="Google Shape;367;p31"/>
          <p:cNvSpPr txBox="1"/>
          <p:nvPr/>
        </p:nvSpPr>
        <p:spPr>
          <a:xfrm>
            <a:off x="694301" y="323150"/>
            <a:ext cx="8330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2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Steps to Reposition</a:t>
            </a:r>
            <a:endParaRPr b="1"/>
          </a:p>
        </p:txBody>
      </p:sp>
      <p:sp>
        <p:nvSpPr>
          <p:cNvPr id="368" name="Google Shape;368;p31"/>
          <p:cNvSpPr/>
          <p:nvPr/>
        </p:nvSpPr>
        <p:spPr>
          <a:xfrm flipH="1">
            <a:off x="-1140557" y="-819359"/>
            <a:ext cx="2891099" cy="5555874"/>
          </a:xfrm>
          <a:custGeom>
            <a:rect b="b" l="l" r="r" t="t"/>
            <a:pathLst>
              <a:path extrusionOk="0" h="5555874" w="2891099">
                <a:moveTo>
                  <a:pt x="2891098" y="0"/>
                </a:moveTo>
                <a:lnTo>
                  <a:pt x="0" y="0"/>
                </a:lnTo>
                <a:lnTo>
                  <a:pt x="0" y="5555874"/>
                </a:lnTo>
                <a:lnTo>
                  <a:pt x="2891098" y="5555874"/>
                </a:lnTo>
                <a:lnTo>
                  <a:pt x="289109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1"/>
          <p:cNvSpPr txBox="1"/>
          <p:nvPr/>
        </p:nvSpPr>
        <p:spPr>
          <a:xfrm>
            <a:off x="565800" y="1697325"/>
            <a:ext cx="7818000" cy="5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7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Adjust Marketing Focus: Highlight social, easy-to-drink aspects rather than just premium pricing.</a:t>
            </a:r>
            <a:endParaRPr b="1"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Target Younger Consumers: Use music festivals, influencer marketing, and social media campaigns.</a:t>
            </a:r>
            <a:endParaRPr b="1"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Retail Expansion: Offer discounts in grocery stores, increase promotions in bars &amp; restaurants.</a:t>
            </a:r>
            <a:endParaRPr b="1"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Introduce Low-Alcohol Options: Align with health-conscious trends in Spain.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370" name="Google Shape;370;p31"/>
          <p:cNvSpPr/>
          <p:nvPr/>
        </p:nvSpPr>
        <p:spPr>
          <a:xfrm>
            <a:off x="565800" y="7382800"/>
            <a:ext cx="8203800" cy="2042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1"/>
          <p:cNvSpPr txBox="1"/>
          <p:nvPr/>
        </p:nvSpPr>
        <p:spPr>
          <a:xfrm>
            <a:off x="629100" y="7535200"/>
            <a:ext cx="8077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7200"/>
              </a:spcBef>
              <a:spcAft>
                <a:spcPts val="720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Key Insight: The focus should be on making Heineken more approachable while retaining premium status.</a:t>
            </a:r>
            <a:endParaRPr b="1" sz="2800">
              <a:solidFill>
                <a:schemeClr val="lt1"/>
              </a:solidFill>
            </a:endParaRPr>
          </a:p>
        </p:txBody>
      </p:sp>
      <p:grpSp>
        <p:nvGrpSpPr>
          <p:cNvPr id="372" name="Google Shape;372;p31"/>
          <p:cNvGrpSpPr/>
          <p:nvPr/>
        </p:nvGrpSpPr>
        <p:grpSpPr>
          <a:xfrm>
            <a:off x="9127625" y="323149"/>
            <a:ext cx="8720283" cy="9423805"/>
            <a:chOff x="0" y="-47625"/>
            <a:chExt cx="1295810" cy="2018810"/>
          </a:xfrm>
        </p:grpSpPr>
        <p:sp>
          <p:nvSpPr>
            <p:cNvPr id="373" name="Google Shape;373;p31"/>
            <p:cNvSpPr/>
            <p:nvPr/>
          </p:nvSpPr>
          <p:spPr>
            <a:xfrm>
              <a:off x="0" y="0"/>
              <a:ext cx="1295810" cy="1971185"/>
            </a:xfrm>
            <a:custGeom>
              <a:rect b="b" l="l" r="r" t="t"/>
              <a:pathLst>
                <a:path extrusionOk="0" h="1971185" w="1295810">
                  <a:moveTo>
                    <a:pt x="0" y="0"/>
                  </a:moveTo>
                  <a:lnTo>
                    <a:pt x="1295810" y="0"/>
                  </a:lnTo>
                  <a:lnTo>
                    <a:pt x="1295810" y="1971185"/>
                  </a:lnTo>
                  <a:lnTo>
                    <a:pt x="0" y="1971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31"/>
            <p:cNvSpPr txBox="1"/>
            <p:nvPr/>
          </p:nvSpPr>
          <p:spPr>
            <a:xfrm>
              <a:off x="0" y="-47625"/>
              <a:ext cx="1295700" cy="20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5" name="Google Shape;375;p31"/>
          <p:cNvSpPr/>
          <p:nvPr/>
        </p:nvSpPr>
        <p:spPr>
          <a:xfrm>
            <a:off x="10060250" y="639650"/>
            <a:ext cx="7307253" cy="791712"/>
          </a:xfrm>
          <a:custGeom>
            <a:rect b="b" l="l" r="r" t="t"/>
            <a:pathLst>
              <a:path extrusionOk="0" h="5555874" w="2891099">
                <a:moveTo>
                  <a:pt x="0" y="0"/>
                </a:moveTo>
                <a:lnTo>
                  <a:pt x="2891098" y="0"/>
                </a:lnTo>
                <a:lnTo>
                  <a:pt x="2891098" y="5555873"/>
                </a:lnTo>
                <a:lnTo>
                  <a:pt x="0" y="5555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 u="sng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Final Recommendation</a:t>
            </a:r>
            <a:r>
              <a:rPr b="1" lang="en-US" sz="4000" u="sng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6" name="Google Shape;376;p31"/>
          <p:cNvSpPr txBox="1"/>
          <p:nvPr/>
        </p:nvSpPr>
        <p:spPr>
          <a:xfrm>
            <a:off x="9412600" y="1431350"/>
            <a:ext cx="83307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chemeClr val="dk2"/>
                </a:solidFill>
              </a:rPr>
              <a:t>Short-Term Actions (Next 6 Months):</a:t>
            </a:r>
            <a:endParaRPr b="1" sz="2800" u="sng">
              <a:solidFill>
                <a:schemeClr val="dk2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</a:pPr>
            <a:r>
              <a:rPr lang="en-US" sz="2800">
                <a:solidFill>
                  <a:schemeClr val="dk2"/>
                </a:solidFill>
              </a:rPr>
              <a:t> Launch targeted marketing emphasizing </a:t>
            </a:r>
            <a:r>
              <a:rPr b="1" lang="en-US" sz="2800">
                <a:solidFill>
                  <a:schemeClr val="dk2"/>
                </a:solidFill>
              </a:rPr>
              <a:t>Heineken as a refreshing, social beer.</a:t>
            </a:r>
            <a:endParaRPr b="1" sz="2800">
              <a:solidFill>
                <a:schemeClr val="dk2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</a:pPr>
            <a:r>
              <a:rPr lang="en-US" sz="2800">
                <a:solidFill>
                  <a:schemeClr val="dk2"/>
                </a:solidFill>
              </a:rPr>
              <a:t>Introduce </a:t>
            </a:r>
            <a:r>
              <a:rPr b="1" lang="en-US" sz="2800">
                <a:solidFill>
                  <a:schemeClr val="dk2"/>
                </a:solidFill>
              </a:rPr>
              <a:t>limited-time discounts &amp; promotions.</a:t>
            </a:r>
            <a:endParaRPr b="1" sz="2800">
              <a:solidFill>
                <a:schemeClr val="dk2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</a:pPr>
            <a:r>
              <a:rPr lang="en-US" sz="2800">
                <a:solidFill>
                  <a:schemeClr val="dk2"/>
                </a:solidFill>
              </a:rPr>
              <a:t>Increase </a:t>
            </a:r>
            <a:r>
              <a:rPr b="1" lang="en-US" sz="2800">
                <a:solidFill>
                  <a:schemeClr val="dk2"/>
                </a:solidFill>
              </a:rPr>
              <a:t>digital &amp; influencer marketing campaigns.</a:t>
            </a:r>
            <a:endParaRPr b="1" sz="2800">
              <a:solidFill>
                <a:schemeClr val="dk2"/>
              </a:solidFill>
            </a:endParaRPr>
          </a:p>
        </p:txBody>
      </p:sp>
      <p:sp>
        <p:nvSpPr>
          <p:cNvPr id="377" name="Google Shape;377;p31"/>
          <p:cNvSpPr txBox="1"/>
          <p:nvPr/>
        </p:nvSpPr>
        <p:spPr>
          <a:xfrm>
            <a:off x="9342875" y="4632950"/>
            <a:ext cx="8589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chemeClr val="dk2"/>
                </a:solidFill>
              </a:rPr>
              <a:t>Long-Term Strategy (Next 1-2 Years):</a:t>
            </a:r>
            <a:endParaRPr b="1" sz="2800" u="sng">
              <a:solidFill>
                <a:schemeClr val="dk2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</a:pPr>
            <a:r>
              <a:rPr lang="en-US" sz="2800">
                <a:solidFill>
                  <a:schemeClr val="dk2"/>
                </a:solidFill>
              </a:rPr>
              <a:t>Strengthen Heineken’s </a:t>
            </a:r>
            <a:r>
              <a:rPr b="1" lang="en-US" sz="2800">
                <a:solidFill>
                  <a:schemeClr val="dk2"/>
                </a:solidFill>
              </a:rPr>
              <a:t>perception as an everyday premium beer</a:t>
            </a:r>
            <a:r>
              <a:rPr lang="en-US" sz="2800">
                <a:solidFill>
                  <a:schemeClr val="dk2"/>
                </a:solidFill>
              </a:rPr>
              <a:t>.</a:t>
            </a:r>
            <a:endParaRPr sz="2800">
              <a:solidFill>
                <a:schemeClr val="dk2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</a:pPr>
            <a:r>
              <a:rPr lang="en-US" sz="2800">
                <a:solidFill>
                  <a:schemeClr val="dk2"/>
                </a:solidFill>
              </a:rPr>
              <a:t>Expand presence in </a:t>
            </a:r>
            <a:r>
              <a:rPr b="1" lang="en-US" sz="2800">
                <a:solidFill>
                  <a:schemeClr val="dk2"/>
                </a:solidFill>
              </a:rPr>
              <a:t>bars, nightclubs, and social events</a:t>
            </a:r>
            <a:r>
              <a:rPr lang="en-US" sz="2800">
                <a:solidFill>
                  <a:schemeClr val="dk2"/>
                </a:solidFill>
              </a:rPr>
              <a:t>.</a:t>
            </a:r>
            <a:endParaRPr sz="2800">
              <a:solidFill>
                <a:schemeClr val="dk2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</a:pPr>
            <a:r>
              <a:rPr b="1" lang="en-US" sz="2800">
                <a:solidFill>
                  <a:schemeClr val="dk2"/>
                </a:solidFill>
              </a:rPr>
              <a:t>Reinforce Cruzcampo &amp; Amstel</a:t>
            </a:r>
            <a:r>
              <a:rPr lang="en-US" sz="2800">
                <a:solidFill>
                  <a:schemeClr val="dk2"/>
                </a:solidFill>
              </a:rPr>
              <a:t> to compete with Mahou for the mass-market segment.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378" name="Google Shape;378;p31"/>
          <p:cNvSpPr txBox="1"/>
          <p:nvPr/>
        </p:nvSpPr>
        <p:spPr>
          <a:xfrm>
            <a:off x="9668950" y="8023850"/>
            <a:ext cx="78180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None/>
            </a:pPr>
            <a:r>
              <a:rPr b="1" lang="en-US" sz="2800">
                <a:solidFill>
                  <a:schemeClr val="dk2"/>
                </a:solidFill>
              </a:rPr>
              <a:t>Heineken should reposition itself as an easy-to-drink, premium-yet-accessible beer to increase market share.</a:t>
            </a:r>
            <a:endParaRPr b="1" sz="2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874B0"/>
            </a:gs>
            <a:gs pos="100000">
              <a:srgbClr val="05337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flipH="1">
            <a:off x="8788436" y="-316726"/>
            <a:ext cx="7886994" cy="10920453"/>
          </a:xfrm>
          <a:custGeom>
            <a:rect b="b" l="l" r="r" t="t"/>
            <a:pathLst>
              <a:path extrusionOk="0" h="10920453" w="7886994">
                <a:moveTo>
                  <a:pt x="7886994" y="0"/>
                </a:moveTo>
                <a:lnTo>
                  <a:pt x="0" y="0"/>
                </a:lnTo>
                <a:lnTo>
                  <a:pt x="0" y="10920452"/>
                </a:lnTo>
                <a:lnTo>
                  <a:pt x="7886994" y="10920452"/>
                </a:lnTo>
                <a:lnTo>
                  <a:pt x="788699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" name="Google Shape;99;p14"/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100" name="Google Shape;100;p14"/>
            <p:cNvSpPr/>
            <p:nvPr/>
          </p:nvSpPr>
          <p:spPr>
            <a:xfrm>
              <a:off x="0" y="0"/>
              <a:ext cx="2408296" cy="2709333"/>
            </a:xfrm>
            <a:custGeom>
              <a:rect b="b" l="l" r="r" t="t"/>
              <a:pathLst>
                <a:path extrusionOk="0"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4"/>
            <p:cNvSpPr txBox="1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4"/>
          <p:cNvSpPr txBox="1"/>
          <p:nvPr/>
        </p:nvSpPr>
        <p:spPr>
          <a:xfrm>
            <a:off x="889675" y="3733800"/>
            <a:ext cx="7887000" cy="5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0425" lvl="1" marL="824736" marR="0" rtl="0" algn="l">
              <a:lnSpc>
                <a:spcPct val="19109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Introduction</a:t>
            </a:r>
            <a:endParaRPr b="1" sz="3000"/>
          </a:p>
          <a:p>
            <a:pPr indent="-360425" lvl="1" marL="824736" marR="0" rtl="0" algn="l">
              <a:lnSpc>
                <a:spcPct val="19109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Heineken’s market in Spain</a:t>
            </a:r>
            <a:endParaRPr b="1" sz="3000"/>
          </a:p>
          <a:p>
            <a:pPr indent="-360425" lvl="1" marL="824736" marR="0" rtl="0" algn="l">
              <a:lnSpc>
                <a:spcPct val="19109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Spain’s Beer Market Overview</a:t>
            </a:r>
            <a:endParaRPr b="1" sz="3000"/>
          </a:p>
          <a:p>
            <a:pPr indent="-360425" lvl="1" marL="824736" marR="0" rtl="0" algn="l">
              <a:lnSpc>
                <a:spcPct val="19109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Consumer Preferences &amp; challenges</a:t>
            </a:r>
            <a:endParaRPr b="1" sz="3000"/>
          </a:p>
          <a:p>
            <a:pPr indent="-360426" lvl="1" marL="824736" marR="0" rtl="0" algn="l">
              <a:lnSpc>
                <a:spcPct val="19109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The food + beer equation</a:t>
            </a:r>
            <a:endParaRPr b="1" i="0" sz="3000" u="none" cap="none" strike="noStrike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19100" lvl="1" marL="914400" rtl="0" algn="l">
              <a:lnSpc>
                <a:spcPct val="19102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b="1" lang="en-US" sz="3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Survey Results</a:t>
            </a:r>
            <a:endParaRPr b="1" sz="3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69862" lvl="1" marL="824736" marR="0" rtl="0" algn="l">
              <a:lnSpc>
                <a:spcPct val="1910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19"/>
              <a:buFont typeface="Arial"/>
              <a:buNone/>
            </a:pPr>
            <a:r>
              <a:t/>
            </a:r>
            <a:endParaRPr b="0" i="0" sz="3818" u="none" cap="none" strike="noStrike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9807175" y="3598450"/>
            <a:ext cx="8066400" cy="57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1" marL="914400" marR="0" rtl="0" algn="l">
              <a:lnSpc>
                <a:spcPct val="19102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mo"/>
              <a:buChar char="•"/>
            </a:pPr>
            <a:r>
              <a:rPr b="1" lang="en-US" sz="30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Three Strategic Alternatives</a:t>
            </a:r>
            <a:endParaRPr b="1" sz="3000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19100" lvl="1" marL="914400" marR="0" rtl="0" algn="l">
              <a:lnSpc>
                <a:spcPct val="191023"/>
              </a:lnSpc>
              <a:spcBef>
                <a:spcPts val="0"/>
              </a:spcBef>
              <a:spcAft>
                <a:spcPts val="0"/>
              </a:spcAft>
              <a:buClr>
                <a:srgbClr val="194A8D"/>
              </a:buClr>
              <a:buSzPts val="3000"/>
              <a:buFont typeface="Arimo"/>
              <a:buChar char="•"/>
            </a:pPr>
            <a:r>
              <a:rPr b="1" lang="en-US" sz="300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Enginius Analysis - Dimension Introduction</a:t>
            </a:r>
            <a:endParaRPr b="1" sz="3000">
              <a:solidFill>
                <a:srgbClr val="194A8D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60405" lvl="1" marL="825078" marR="0" rtl="0" algn="l">
              <a:lnSpc>
                <a:spcPct val="191023"/>
              </a:lnSpc>
              <a:spcBef>
                <a:spcPts val="0"/>
              </a:spcBef>
              <a:spcAft>
                <a:spcPts val="0"/>
              </a:spcAft>
              <a:buClr>
                <a:srgbClr val="194A8D"/>
              </a:buClr>
              <a:buSzPts val="3000"/>
              <a:buFont typeface="Arimo"/>
              <a:buChar char="•"/>
            </a:pPr>
            <a:r>
              <a:rPr b="1" lang="en-US" sz="300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Preferences Analysis</a:t>
            </a:r>
            <a:endParaRPr b="1" sz="3000">
              <a:solidFill>
                <a:srgbClr val="194A8D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60405" lvl="1" marL="825078" marR="0" rtl="0" algn="l">
              <a:lnSpc>
                <a:spcPct val="191023"/>
              </a:lnSpc>
              <a:spcBef>
                <a:spcPts val="0"/>
              </a:spcBef>
              <a:spcAft>
                <a:spcPts val="0"/>
              </a:spcAft>
              <a:buClr>
                <a:srgbClr val="194A8D"/>
              </a:buClr>
              <a:buSzPts val="3000"/>
              <a:buFont typeface="Arimo"/>
              <a:buChar char="•"/>
            </a:pPr>
            <a:r>
              <a:rPr b="1" lang="en-US" sz="300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Market share Analysis</a:t>
            </a:r>
            <a:endParaRPr b="1" sz="3000">
              <a:solidFill>
                <a:srgbClr val="194A8D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60405" lvl="1" marL="825078" marR="0" rtl="0" algn="l">
              <a:lnSpc>
                <a:spcPct val="191023"/>
              </a:lnSpc>
              <a:spcBef>
                <a:spcPts val="0"/>
              </a:spcBef>
              <a:spcAft>
                <a:spcPts val="0"/>
              </a:spcAft>
              <a:buClr>
                <a:srgbClr val="194A8D"/>
              </a:buClr>
              <a:buSzPts val="3000"/>
              <a:buFont typeface="Arimo"/>
              <a:buChar char="•"/>
            </a:pPr>
            <a:r>
              <a:rPr b="1" lang="en-US" sz="300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Choosing</a:t>
            </a:r>
            <a:r>
              <a:rPr b="1" lang="en-US" sz="300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 the best Alternative</a:t>
            </a:r>
            <a:endParaRPr b="1" sz="3000">
              <a:solidFill>
                <a:srgbClr val="194A8D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60405" lvl="1" marL="825078" marR="0" rtl="0" algn="l">
              <a:lnSpc>
                <a:spcPct val="191023"/>
              </a:lnSpc>
              <a:spcBef>
                <a:spcPts val="0"/>
              </a:spcBef>
              <a:spcAft>
                <a:spcPts val="0"/>
              </a:spcAft>
              <a:buClr>
                <a:srgbClr val="194A8D"/>
              </a:buClr>
              <a:buSzPts val="3000"/>
              <a:buFont typeface="Arimo"/>
              <a:buChar char="•"/>
            </a:pPr>
            <a:r>
              <a:rPr b="1" lang="en-US" sz="300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Steps to reposition &amp; recommendation</a:t>
            </a:r>
            <a:endParaRPr b="1" i="0" sz="3821" u="none" cap="none" strike="noStrike">
              <a:solidFill>
                <a:srgbClr val="194A8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3305749" y="289851"/>
            <a:ext cx="7086300" cy="25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16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TABLE OF CONTENT</a:t>
            </a:r>
            <a:endParaRPr b="1"/>
          </a:p>
        </p:txBody>
      </p:sp>
      <p:sp>
        <p:nvSpPr>
          <p:cNvPr descr="TaskPipe" id="105" name="Google Shape;105;p14"/>
          <p:cNvSpPr/>
          <p:nvPr/>
        </p:nvSpPr>
        <p:spPr>
          <a:xfrm>
            <a:off x="8991600" y="4991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705" y="647700"/>
            <a:ext cx="2231160" cy="2231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874B0"/>
            </a:gs>
            <a:gs pos="100000">
              <a:srgbClr val="05337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2"/>
          <p:cNvSpPr/>
          <p:nvPr/>
        </p:nvSpPr>
        <p:spPr>
          <a:xfrm>
            <a:off x="14081354" y="1028700"/>
            <a:ext cx="4282420" cy="8229600"/>
          </a:xfrm>
          <a:custGeom>
            <a:rect b="b" l="l" r="r" t="t"/>
            <a:pathLst>
              <a:path extrusionOk="0"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2"/>
          <p:cNvSpPr/>
          <p:nvPr/>
        </p:nvSpPr>
        <p:spPr>
          <a:xfrm flipH="1">
            <a:off x="0" y="1028700"/>
            <a:ext cx="4282420" cy="8229600"/>
          </a:xfrm>
          <a:custGeom>
            <a:rect b="b" l="l" r="r" t="t"/>
            <a:pathLst>
              <a:path extrusionOk="0"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2"/>
          <p:cNvSpPr txBox="1"/>
          <p:nvPr/>
        </p:nvSpPr>
        <p:spPr>
          <a:xfrm>
            <a:off x="4628749" y="3858064"/>
            <a:ext cx="9030600" cy="19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43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YOU!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874B0"/>
            </a:gs>
            <a:gs pos="100000">
              <a:srgbClr val="05337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/>
          <p:nvPr/>
        </p:nvSpPr>
        <p:spPr>
          <a:xfrm flipH="1" rot="5400000">
            <a:off x="15177010" y="-1253949"/>
            <a:ext cx="2720897" cy="5228794"/>
          </a:xfrm>
          <a:custGeom>
            <a:rect b="b" l="l" r="r" t="t"/>
            <a:pathLst>
              <a:path extrusionOk="0"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750541" y="1486122"/>
            <a:ext cx="1478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2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  <a:endParaRPr b="1"/>
          </a:p>
        </p:txBody>
      </p:sp>
      <p:sp>
        <p:nvSpPr>
          <p:cNvPr id="113" name="Google Shape;113;p15"/>
          <p:cNvSpPr/>
          <p:nvPr/>
        </p:nvSpPr>
        <p:spPr>
          <a:xfrm rot="-5400000">
            <a:off x="390093" y="-1471468"/>
            <a:ext cx="2720897" cy="5228794"/>
          </a:xfrm>
          <a:custGeom>
            <a:rect b="b" l="l" r="r" t="t"/>
            <a:pathLst>
              <a:path extrusionOk="0"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eineken Logo Png Transparent - Heineken Logo Png Clipart - Large Size Png Image - PikPng" id="114" name="Google Shape;11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24999" y="3909581"/>
            <a:ext cx="2779635" cy="271102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/>
          <p:nvPr/>
        </p:nvSpPr>
        <p:spPr>
          <a:xfrm>
            <a:off x="1042205" y="3665883"/>
            <a:ext cx="7720797" cy="35394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One of the world’s largest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beer companies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known for its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premium lager positioning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Founded in 1873 in the Netherlands, expanding globally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Entered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Spain in 1984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by acquiring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Águila Brewery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Acquired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Cruzcampo (Diageo subsidiary) in 1999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becoming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#1 player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 Spain </a:t>
            </a:r>
            <a:endParaRPr/>
          </a:p>
        </p:txBody>
      </p:sp>
      <p:pic>
        <p:nvPicPr>
          <p:cNvPr descr="Heineken 0.0 6pk 12oz Btl 0.0% ABV : Alcohol fast delivery by App or Online" id="116" name="Google Shape;11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35000" y="3163647"/>
            <a:ext cx="3795445" cy="3795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uth Africa's Top Gluten Free Beers - Free From Beer" id="117" name="Google Shape;117;p15"/>
          <p:cNvPicPr preferRelativeResize="0"/>
          <p:nvPr/>
        </p:nvPicPr>
        <p:blipFill rotWithShape="1">
          <a:blip r:embed="rId6">
            <a:alphaModFix/>
          </a:blip>
          <a:srcRect b="52331" l="0" r="0" t="0"/>
          <a:stretch/>
        </p:blipFill>
        <p:spPr>
          <a:xfrm>
            <a:off x="0" y="9123980"/>
            <a:ext cx="9753600" cy="3487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uth Africa's Top Gluten Free Beers - Free From Beer" id="118" name="Google Shape;118;p15"/>
          <p:cNvPicPr preferRelativeResize="0"/>
          <p:nvPr/>
        </p:nvPicPr>
        <p:blipFill rotWithShape="1">
          <a:blip r:embed="rId6">
            <a:alphaModFix/>
          </a:blip>
          <a:srcRect b="0" l="0" r="0" t="50101"/>
          <a:stretch/>
        </p:blipFill>
        <p:spPr>
          <a:xfrm>
            <a:off x="9753600" y="9123968"/>
            <a:ext cx="9753600" cy="36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874B0"/>
            </a:gs>
            <a:gs pos="100000">
              <a:srgbClr val="05337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 flipH="1" rot="5400000">
            <a:off x="15177010" y="-1253949"/>
            <a:ext cx="2720897" cy="5228794"/>
          </a:xfrm>
          <a:custGeom>
            <a:rect b="b" l="l" r="r" t="t"/>
            <a:pathLst>
              <a:path extrusionOk="0"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6"/>
          <p:cNvSpPr/>
          <p:nvPr/>
        </p:nvSpPr>
        <p:spPr>
          <a:xfrm rot="-5400000">
            <a:off x="390093" y="-1471468"/>
            <a:ext cx="2720897" cy="5228794"/>
          </a:xfrm>
          <a:custGeom>
            <a:rect b="b" l="l" r="r" t="t"/>
            <a:pathLst>
              <a:path extrusionOk="0"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914400" y="3314700"/>
            <a:ext cx="9067800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President of Western Europe at HNV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Has a strong background in </a:t>
            </a: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sales, marketing, and consumer behavior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Tasked with </a:t>
            </a: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identifying the right strategic move</a:t>
            </a: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for Heineken in Spain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Three alternatives: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-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Maintain Heineken’s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premium positioning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Reposition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Heineken to better fit Spanish preferences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Realign HNV’s portfolio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(Amstel, Cruzcampo)</a:t>
            </a:r>
            <a:endParaRPr/>
          </a:p>
        </p:txBody>
      </p:sp>
      <p:pic>
        <p:nvPicPr>
          <p:cNvPr descr="South Africa's Top Gluten Free Beers - Free From Beer" id="126" name="Google Shape;126;p16"/>
          <p:cNvPicPr preferRelativeResize="0"/>
          <p:nvPr/>
        </p:nvPicPr>
        <p:blipFill rotWithShape="1">
          <a:blip r:embed="rId4">
            <a:alphaModFix/>
          </a:blip>
          <a:srcRect b="52331" l="0" r="0" t="0"/>
          <a:stretch/>
        </p:blipFill>
        <p:spPr>
          <a:xfrm>
            <a:off x="0" y="9123980"/>
            <a:ext cx="9753600" cy="3487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uth Africa's Top Gluten Free Beers - Free From Beer" id="127" name="Google Shape;127;p16"/>
          <p:cNvPicPr preferRelativeResize="0"/>
          <p:nvPr/>
        </p:nvPicPr>
        <p:blipFill rotWithShape="1">
          <a:blip r:embed="rId4">
            <a:alphaModFix/>
          </a:blip>
          <a:srcRect b="0" l="0" r="0" t="50101"/>
          <a:stretch/>
        </p:blipFill>
        <p:spPr>
          <a:xfrm>
            <a:off x="9753600" y="9123980"/>
            <a:ext cx="9753600" cy="3650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 Sitting Big Question Mark Stock Illustrations – 118 Man Sitting Big Question Mark Stock ..." id="128" name="Google Shape;128;p16"/>
          <p:cNvPicPr preferRelativeResize="0"/>
          <p:nvPr/>
        </p:nvPicPr>
        <p:blipFill rotWithShape="1">
          <a:blip r:embed="rId5">
            <a:alphaModFix/>
          </a:blip>
          <a:srcRect b="0" l="0" r="0" t="2438"/>
          <a:stretch/>
        </p:blipFill>
        <p:spPr>
          <a:xfrm>
            <a:off x="10972800" y="2247900"/>
            <a:ext cx="5791200" cy="565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/>
        </p:nvSpPr>
        <p:spPr>
          <a:xfrm>
            <a:off x="201450" y="1738664"/>
            <a:ext cx="101889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Adrien Tremblay – The Decision Maker Regional </a:t>
            </a:r>
            <a:endParaRPr sz="2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874B0"/>
            </a:gs>
            <a:gs pos="100000">
              <a:srgbClr val="05337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7"/>
          <p:cNvGrpSpPr/>
          <p:nvPr/>
        </p:nvGrpSpPr>
        <p:grpSpPr>
          <a:xfrm>
            <a:off x="8916026" y="-59701"/>
            <a:ext cx="8990974" cy="5016880"/>
            <a:chOff x="0" y="-47625"/>
            <a:chExt cx="2186727" cy="593463"/>
          </a:xfrm>
        </p:grpSpPr>
        <p:sp>
          <p:nvSpPr>
            <p:cNvPr id="135" name="Google Shape;135;p17"/>
            <p:cNvSpPr/>
            <p:nvPr/>
          </p:nvSpPr>
          <p:spPr>
            <a:xfrm>
              <a:off x="0" y="0"/>
              <a:ext cx="2186727" cy="545838"/>
            </a:xfrm>
            <a:custGeom>
              <a:rect b="b" l="l" r="r" t="t"/>
              <a:pathLst>
                <a:path extrusionOk="0" h="545838" w="2186727">
                  <a:moveTo>
                    <a:pt x="0" y="0"/>
                  </a:moveTo>
                  <a:lnTo>
                    <a:pt x="2186727" y="0"/>
                  </a:lnTo>
                  <a:lnTo>
                    <a:pt x="2186727" y="545838"/>
                  </a:lnTo>
                  <a:lnTo>
                    <a:pt x="0" y="5458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0" y="-47625"/>
              <a:ext cx="2186727" cy="593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17"/>
          <p:cNvSpPr txBox="1"/>
          <p:nvPr/>
        </p:nvSpPr>
        <p:spPr>
          <a:xfrm>
            <a:off x="1352576" y="6821825"/>
            <a:ext cx="6668100" cy="24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2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Heineken’s Market in Spain</a:t>
            </a:r>
            <a:endParaRPr b="1"/>
          </a:p>
        </p:txBody>
      </p:sp>
      <p:sp>
        <p:nvSpPr>
          <p:cNvPr id="138" name="Google Shape;138;p17"/>
          <p:cNvSpPr txBox="1"/>
          <p:nvPr/>
        </p:nvSpPr>
        <p:spPr>
          <a:xfrm>
            <a:off x="10087429" y="825671"/>
            <a:ext cx="7135279" cy="33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76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u="sng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Heineken’s Brand Portfolio in Spain:</a:t>
            </a:r>
            <a:endParaRPr b="1" sz="3200" u="sng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Heineken Experience em Amsterdam: Tour na primeira cervejaria - Perca-se Descubra-se" id="139" name="Google Shape;139;p17"/>
          <p:cNvPicPr preferRelativeResize="0"/>
          <p:nvPr/>
        </p:nvPicPr>
        <p:blipFill rotWithShape="1">
          <a:blip r:embed="rId3">
            <a:alphaModFix/>
          </a:blip>
          <a:srcRect b="16150" l="42066" r="0" t="0"/>
          <a:stretch/>
        </p:blipFill>
        <p:spPr>
          <a:xfrm>
            <a:off x="1246721" y="-495332"/>
            <a:ext cx="7200224" cy="69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/>
          <p:nvPr/>
        </p:nvSpPr>
        <p:spPr>
          <a:xfrm>
            <a:off x="8991600" y="1587443"/>
            <a:ext cx="853440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Heineken:</a:t>
            </a:r>
            <a:r>
              <a:rPr b="0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Premium lager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Amstel:</a:t>
            </a:r>
            <a:r>
              <a:rPr b="0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Fun, casual beer for everyday drinking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Cruzcampo:</a:t>
            </a:r>
            <a:r>
              <a:rPr b="0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Strong local presence, especially in </a:t>
            </a: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Southern Spain</a:t>
            </a:r>
            <a:endParaRPr sz="2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Buckler:</a:t>
            </a:r>
            <a:r>
              <a:rPr b="0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Non-alcoholic beer targeting </a:t>
            </a: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health-conscious consumers</a:t>
            </a:r>
            <a:r>
              <a:rPr b="0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pSp>
        <p:nvGrpSpPr>
          <p:cNvPr id="141" name="Google Shape;141;p17"/>
          <p:cNvGrpSpPr/>
          <p:nvPr/>
        </p:nvGrpSpPr>
        <p:grpSpPr>
          <a:xfrm>
            <a:off x="8916026" y="4978034"/>
            <a:ext cx="8990974" cy="5016880"/>
            <a:chOff x="0" y="-47625"/>
            <a:chExt cx="2186727" cy="593463"/>
          </a:xfrm>
        </p:grpSpPr>
        <p:sp>
          <p:nvSpPr>
            <p:cNvPr id="142" name="Google Shape;142;p17"/>
            <p:cNvSpPr/>
            <p:nvPr/>
          </p:nvSpPr>
          <p:spPr>
            <a:xfrm>
              <a:off x="0" y="0"/>
              <a:ext cx="2186727" cy="545838"/>
            </a:xfrm>
            <a:custGeom>
              <a:rect b="b" l="l" r="r" t="t"/>
              <a:pathLst>
                <a:path extrusionOk="0" h="545838" w="2186727">
                  <a:moveTo>
                    <a:pt x="0" y="0"/>
                  </a:moveTo>
                  <a:lnTo>
                    <a:pt x="2186727" y="0"/>
                  </a:lnTo>
                  <a:lnTo>
                    <a:pt x="2186727" y="545838"/>
                  </a:lnTo>
                  <a:lnTo>
                    <a:pt x="0" y="5458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7"/>
            <p:cNvSpPr txBox="1"/>
            <p:nvPr/>
          </p:nvSpPr>
          <p:spPr>
            <a:xfrm>
              <a:off x="0" y="-47625"/>
              <a:ext cx="2186727" cy="593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17"/>
          <p:cNvSpPr txBox="1"/>
          <p:nvPr/>
        </p:nvSpPr>
        <p:spPr>
          <a:xfrm>
            <a:off x="10974665" y="5664998"/>
            <a:ext cx="7135279" cy="33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76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u="sng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Key competitors in Spain:</a:t>
            </a:r>
            <a:endParaRPr b="1" sz="3200" u="sng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8713082" y="5998872"/>
            <a:ext cx="9144000" cy="3816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Mahou:</a:t>
            </a:r>
            <a:r>
              <a:rPr b="0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#1 domestic beer</a:t>
            </a:r>
            <a:r>
              <a:rPr b="0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very strong in Madrid</a:t>
            </a:r>
            <a:endParaRPr/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Cruzcampo:</a:t>
            </a:r>
            <a:r>
              <a:rPr b="0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#1 domestic brand overall</a:t>
            </a:r>
            <a:r>
              <a:rPr b="0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competing within HNV itself</a:t>
            </a:r>
            <a:endParaRPr/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Estrella Damm:</a:t>
            </a:r>
            <a:r>
              <a:rPr b="0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Popular in Barcelona</a:t>
            </a:r>
            <a:r>
              <a:rPr b="0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widely known for nightlife</a:t>
            </a:r>
            <a:endParaRPr/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San Miguel:</a:t>
            </a:r>
            <a:r>
              <a:rPr b="0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Affordable</a:t>
            </a:r>
            <a:r>
              <a:rPr b="0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strong market presence</a:t>
            </a:r>
            <a:endParaRPr/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Carlsberg, Coronita (Corona), Budweiser:</a:t>
            </a:r>
            <a:r>
              <a:rPr b="0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International competitors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874B0"/>
            </a:gs>
            <a:gs pos="100000">
              <a:srgbClr val="05337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/>
          <p:nvPr/>
        </p:nvSpPr>
        <p:spPr>
          <a:xfrm flipH="1" rot="5400000">
            <a:off x="15177010" y="-1253949"/>
            <a:ext cx="2720897" cy="5228794"/>
          </a:xfrm>
          <a:custGeom>
            <a:rect b="b" l="l" r="r" t="t"/>
            <a:pathLst>
              <a:path extrusionOk="0"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1750491" y="995589"/>
            <a:ext cx="1478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2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Spain’s Beer Market Overview</a:t>
            </a:r>
            <a:endParaRPr b="1"/>
          </a:p>
        </p:txBody>
      </p:sp>
      <p:sp>
        <p:nvSpPr>
          <p:cNvPr id="152" name="Google Shape;152;p18"/>
          <p:cNvSpPr/>
          <p:nvPr/>
        </p:nvSpPr>
        <p:spPr>
          <a:xfrm rot="-5400000">
            <a:off x="390093" y="-1471468"/>
            <a:ext cx="2720897" cy="5228794"/>
          </a:xfrm>
          <a:custGeom>
            <a:rect b="b" l="l" r="r" t="t"/>
            <a:pathLst>
              <a:path extrusionOk="0"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ypical Spanish Beers in bars / mainly Lagers | soft ,crisp taste, barely hoppy beers. Great for ..." id="153" name="Google Shape;15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11000" y="3390900"/>
            <a:ext cx="5941657" cy="594165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/>
          <p:nvPr/>
        </p:nvSpPr>
        <p:spPr>
          <a:xfrm>
            <a:off x="685800" y="3563712"/>
            <a:ext cx="10972800" cy="5970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Spain has traditionally been a wine-drinking country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Beer market is growing, but consumption patterns are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different from other countries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Major beer segments in Spain:</a:t>
            </a:r>
            <a:endParaRPr b="0" i="0" sz="28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romanLcPeriod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Standard (Pale) Lager: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Light, smooth, affordable  (Mahou, Cruzcampo, San Miguel)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romanLcPeriod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Premium Lager: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Higher-quality, more expensive (Heineken, Carlsberg)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romanLcPeriod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Ales, Stouts &amp; Bitters: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Small segment, unfamiliar to Spanish consumers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romanLcPeriod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Specialty Beers: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Seasonal and flavored beers, niche market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romanLcPeriod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Low/Non-Alcoholic Beers: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Growing due to health-conscious trends (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Buckler, Heineken 0.0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874B0"/>
            </a:gs>
            <a:gs pos="100000">
              <a:srgbClr val="05337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9"/>
          <p:cNvGrpSpPr/>
          <p:nvPr/>
        </p:nvGrpSpPr>
        <p:grpSpPr>
          <a:xfrm>
            <a:off x="-633877" y="-735650"/>
            <a:ext cx="19639598" cy="5879188"/>
            <a:chOff x="0" y="-47625"/>
            <a:chExt cx="5172535" cy="1548418"/>
          </a:xfrm>
        </p:grpSpPr>
        <p:sp>
          <p:nvSpPr>
            <p:cNvPr id="160" name="Google Shape;160;p19"/>
            <p:cNvSpPr/>
            <p:nvPr/>
          </p:nvSpPr>
          <p:spPr>
            <a:xfrm>
              <a:off x="0" y="0"/>
              <a:ext cx="5172535" cy="1500793"/>
            </a:xfrm>
            <a:custGeom>
              <a:rect b="b" l="l" r="r" t="t"/>
              <a:pathLst>
                <a:path extrusionOk="0" h="1500793" w="5172535">
                  <a:moveTo>
                    <a:pt x="0" y="0"/>
                  </a:moveTo>
                  <a:lnTo>
                    <a:pt x="5172535" y="0"/>
                  </a:lnTo>
                  <a:lnTo>
                    <a:pt x="5172535" y="1500793"/>
                  </a:lnTo>
                  <a:lnTo>
                    <a:pt x="0" y="1500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9"/>
            <p:cNvSpPr txBox="1"/>
            <p:nvPr/>
          </p:nvSpPr>
          <p:spPr>
            <a:xfrm>
              <a:off x="0" y="-47625"/>
              <a:ext cx="5172535" cy="15484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endParaRPr/>
            </a:p>
          </p:txBody>
        </p:sp>
      </p:grpSp>
      <p:grpSp>
        <p:nvGrpSpPr>
          <p:cNvPr id="162" name="Google Shape;162;p19"/>
          <p:cNvGrpSpPr/>
          <p:nvPr/>
        </p:nvGrpSpPr>
        <p:grpSpPr>
          <a:xfrm>
            <a:off x="1187324" y="2658068"/>
            <a:ext cx="7956676" cy="3628432"/>
            <a:chOff x="0" y="-47625"/>
            <a:chExt cx="2095586" cy="2215092"/>
          </a:xfrm>
        </p:grpSpPr>
        <p:sp>
          <p:nvSpPr>
            <p:cNvPr id="163" name="Google Shape;163;p19"/>
            <p:cNvSpPr/>
            <p:nvPr/>
          </p:nvSpPr>
          <p:spPr>
            <a:xfrm>
              <a:off x="0" y="0"/>
              <a:ext cx="2095585" cy="2167467"/>
            </a:xfrm>
            <a:custGeom>
              <a:rect b="b" l="l" r="r" t="t"/>
              <a:pathLst>
                <a:path extrusionOk="0" h="2167467" w="2095585">
                  <a:moveTo>
                    <a:pt x="0" y="0"/>
                  </a:moveTo>
                  <a:lnTo>
                    <a:pt x="2095585" y="0"/>
                  </a:lnTo>
                  <a:lnTo>
                    <a:pt x="2095585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6299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9"/>
            <p:cNvSpPr txBox="1"/>
            <p:nvPr/>
          </p:nvSpPr>
          <p:spPr>
            <a:xfrm>
              <a:off x="0" y="-47625"/>
              <a:ext cx="2095586" cy="2215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endParaRPr/>
            </a:p>
          </p:txBody>
        </p:sp>
      </p:grpSp>
      <p:sp>
        <p:nvSpPr>
          <p:cNvPr id="165" name="Google Shape;165;p19"/>
          <p:cNvSpPr txBox="1"/>
          <p:nvPr/>
        </p:nvSpPr>
        <p:spPr>
          <a:xfrm>
            <a:off x="1510979" y="551903"/>
            <a:ext cx="1559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2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Consumer Preferences &amp; Challenges</a:t>
            </a:r>
            <a:endParaRPr b="1"/>
          </a:p>
        </p:txBody>
      </p:sp>
      <p:grpSp>
        <p:nvGrpSpPr>
          <p:cNvPr id="166" name="Google Shape;166;p19"/>
          <p:cNvGrpSpPr/>
          <p:nvPr/>
        </p:nvGrpSpPr>
        <p:grpSpPr>
          <a:xfrm>
            <a:off x="1187320" y="6519304"/>
            <a:ext cx="7956676" cy="3348596"/>
            <a:chOff x="0" y="-47625"/>
            <a:chExt cx="2095586" cy="2215092"/>
          </a:xfrm>
        </p:grpSpPr>
        <p:sp>
          <p:nvSpPr>
            <p:cNvPr id="167" name="Google Shape;167;p19"/>
            <p:cNvSpPr/>
            <p:nvPr/>
          </p:nvSpPr>
          <p:spPr>
            <a:xfrm>
              <a:off x="0" y="0"/>
              <a:ext cx="2095585" cy="2167467"/>
            </a:xfrm>
            <a:custGeom>
              <a:rect b="b" l="l" r="r" t="t"/>
              <a:pathLst>
                <a:path extrusionOk="0" h="2167467" w="2095585">
                  <a:moveTo>
                    <a:pt x="0" y="0"/>
                  </a:moveTo>
                  <a:lnTo>
                    <a:pt x="2095585" y="0"/>
                  </a:lnTo>
                  <a:lnTo>
                    <a:pt x="2095585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6299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9"/>
            <p:cNvSpPr txBox="1"/>
            <p:nvPr/>
          </p:nvSpPr>
          <p:spPr>
            <a:xfrm>
              <a:off x="0" y="-47625"/>
              <a:ext cx="2095586" cy="2215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endParaRPr/>
            </a:p>
          </p:txBody>
        </p:sp>
      </p:grpSp>
      <p:grpSp>
        <p:nvGrpSpPr>
          <p:cNvPr id="169" name="Google Shape;169;p19"/>
          <p:cNvGrpSpPr/>
          <p:nvPr/>
        </p:nvGrpSpPr>
        <p:grpSpPr>
          <a:xfrm>
            <a:off x="9525000" y="6519304"/>
            <a:ext cx="7956676" cy="3348596"/>
            <a:chOff x="0" y="-47625"/>
            <a:chExt cx="2095586" cy="2215092"/>
          </a:xfrm>
        </p:grpSpPr>
        <p:sp>
          <p:nvSpPr>
            <p:cNvPr id="170" name="Google Shape;170;p19"/>
            <p:cNvSpPr/>
            <p:nvPr/>
          </p:nvSpPr>
          <p:spPr>
            <a:xfrm>
              <a:off x="0" y="0"/>
              <a:ext cx="2095585" cy="2167467"/>
            </a:xfrm>
            <a:custGeom>
              <a:rect b="b" l="l" r="r" t="t"/>
              <a:pathLst>
                <a:path extrusionOk="0" h="2167467" w="2095585">
                  <a:moveTo>
                    <a:pt x="0" y="0"/>
                  </a:moveTo>
                  <a:lnTo>
                    <a:pt x="2095585" y="0"/>
                  </a:lnTo>
                  <a:lnTo>
                    <a:pt x="2095585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6299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9"/>
            <p:cNvSpPr txBox="1"/>
            <p:nvPr/>
          </p:nvSpPr>
          <p:spPr>
            <a:xfrm>
              <a:off x="0" y="-47625"/>
              <a:ext cx="2095586" cy="2215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endParaRPr/>
            </a:p>
          </p:txBody>
        </p:sp>
      </p:grpSp>
      <p:grpSp>
        <p:nvGrpSpPr>
          <p:cNvPr id="172" name="Google Shape;172;p19"/>
          <p:cNvGrpSpPr/>
          <p:nvPr/>
        </p:nvGrpSpPr>
        <p:grpSpPr>
          <a:xfrm>
            <a:off x="9525000" y="2658068"/>
            <a:ext cx="7956676" cy="3628432"/>
            <a:chOff x="0" y="-47625"/>
            <a:chExt cx="2095586" cy="2215092"/>
          </a:xfrm>
        </p:grpSpPr>
        <p:sp>
          <p:nvSpPr>
            <p:cNvPr id="173" name="Google Shape;173;p19"/>
            <p:cNvSpPr/>
            <p:nvPr/>
          </p:nvSpPr>
          <p:spPr>
            <a:xfrm>
              <a:off x="0" y="0"/>
              <a:ext cx="2095585" cy="2167467"/>
            </a:xfrm>
            <a:custGeom>
              <a:rect b="b" l="l" r="r" t="t"/>
              <a:pathLst>
                <a:path extrusionOk="0" h="2167467" w="2095585">
                  <a:moveTo>
                    <a:pt x="0" y="0"/>
                  </a:moveTo>
                  <a:lnTo>
                    <a:pt x="2095585" y="0"/>
                  </a:lnTo>
                  <a:lnTo>
                    <a:pt x="2095585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6299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9"/>
            <p:cNvSpPr txBox="1"/>
            <p:nvPr/>
          </p:nvSpPr>
          <p:spPr>
            <a:xfrm>
              <a:off x="0" y="-47625"/>
              <a:ext cx="2095586" cy="2215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endParaRPr/>
            </a:p>
          </p:txBody>
        </p:sp>
      </p:grpSp>
      <p:sp>
        <p:nvSpPr>
          <p:cNvPr id="175" name="Google Shape;175;p19"/>
          <p:cNvSpPr txBox="1"/>
          <p:nvPr/>
        </p:nvSpPr>
        <p:spPr>
          <a:xfrm>
            <a:off x="1671230" y="2988101"/>
            <a:ext cx="689325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u="sng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1. Low Beer Consumption Culture in Spain</a:t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1875217" y="4301805"/>
            <a:ext cx="6278183" cy="18158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Wine is dominant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– beer is still growing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Spaniards prefer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lighter, easy-to-drink beers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2722217" y="6755828"/>
            <a:ext cx="500237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u="sng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2. Changing Preferences</a:t>
            </a:r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1455212" y="7048216"/>
            <a:ext cx="7536388" cy="26776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Rising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health consciousness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Growth of low/non-alcoholic beers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Demand for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lighter, less bitter beers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More home consumption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fewer restaurant/bar visits </a:t>
            </a:r>
            <a:endParaRPr/>
          </a:p>
        </p:txBody>
      </p:sp>
      <p:sp>
        <p:nvSpPr>
          <p:cNvPr id="179" name="Google Shape;179;p19"/>
          <p:cNvSpPr txBox="1"/>
          <p:nvPr/>
        </p:nvSpPr>
        <p:spPr>
          <a:xfrm>
            <a:off x="11140301" y="2905120"/>
            <a:ext cx="61011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u="sng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3. Economic Challenges</a:t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10157710" y="3775133"/>
            <a:ext cx="7083759" cy="2246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Recession → Price-sensitive consumers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Premium beer sales are stagnating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Cheaper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private-label brands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are gaining market share </a:t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11140300" y="6721500"/>
            <a:ext cx="627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u="sng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4. Brand Positioning Issues</a:t>
            </a:r>
            <a:endParaRPr/>
          </a:p>
        </p:txBody>
      </p:sp>
      <p:sp>
        <p:nvSpPr>
          <p:cNvPr id="182" name="Google Shape;182;p19"/>
          <p:cNvSpPr/>
          <p:nvPr/>
        </p:nvSpPr>
        <p:spPr>
          <a:xfrm>
            <a:off x="9906001" y="7591506"/>
            <a:ext cx="7364498" cy="18158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Heineken is seen as too expensive and exclusive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Mahou &amp; Cruzcampo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are better positioned as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affordable, everyday beers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874B0"/>
            </a:gs>
            <a:gs pos="100000">
              <a:srgbClr val="05337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0"/>
          <p:cNvGrpSpPr/>
          <p:nvPr/>
        </p:nvGrpSpPr>
        <p:grpSpPr>
          <a:xfrm>
            <a:off x="8458200" y="730929"/>
            <a:ext cx="8709530" cy="8028955"/>
            <a:chOff x="0" y="-47625"/>
            <a:chExt cx="2644579" cy="788159"/>
          </a:xfrm>
        </p:grpSpPr>
        <p:sp>
          <p:nvSpPr>
            <p:cNvPr id="188" name="Google Shape;188;p20"/>
            <p:cNvSpPr/>
            <p:nvPr/>
          </p:nvSpPr>
          <p:spPr>
            <a:xfrm>
              <a:off x="0" y="0"/>
              <a:ext cx="2644579" cy="740534"/>
            </a:xfrm>
            <a:custGeom>
              <a:rect b="b" l="l" r="r" t="t"/>
              <a:pathLst>
                <a:path extrusionOk="0" h="740534" w="2644579">
                  <a:moveTo>
                    <a:pt x="0" y="0"/>
                  </a:moveTo>
                  <a:lnTo>
                    <a:pt x="2644579" y="0"/>
                  </a:lnTo>
                  <a:lnTo>
                    <a:pt x="2644579" y="740534"/>
                  </a:lnTo>
                  <a:lnTo>
                    <a:pt x="0" y="7405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0"/>
            <p:cNvSpPr txBox="1"/>
            <p:nvPr/>
          </p:nvSpPr>
          <p:spPr>
            <a:xfrm>
              <a:off x="0" y="-47625"/>
              <a:ext cx="2644579" cy="7881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20"/>
          <p:cNvSpPr txBox="1"/>
          <p:nvPr/>
        </p:nvSpPr>
        <p:spPr>
          <a:xfrm>
            <a:off x="685800" y="1394489"/>
            <a:ext cx="6858000" cy="25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16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Food + Beer Equation</a:t>
            </a:r>
            <a:endParaRPr b="1"/>
          </a:p>
        </p:txBody>
      </p:sp>
      <p:sp>
        <p:nvSpPr>
          <p:cNvPr id="191" name="Google Shape;191;p20"/>
          <p:cNvSpPr/>
          <p:nvPr/>
        </p:nvSpPr>
        <p:spPr>
          <a:xfrm>
            <a:off x="9460165" y="2081123"/>
            <a:ext cx="6705600" cy="6124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Heineken tried to position beer </a:t>
            </a: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 a meal companion</a:t>
            </a:r>
            <a:r>
              <a:rPr b="0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but wine dominates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Marketing Efforts to Promote Beer-Food Pairing:</a:t>
            </a:r>
            <a:endParaRPr sz="2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DraughtKeg &amp; BeerTender</a:t>
            </a:r>
            <a:r>
              <a:rPr b="0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→ For </a:t>
            </a: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home drinking &amp; hosting</a:t>
            </a:r>
            <a:endParaRPr sz="2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 Amstelería Beer Bars</a:t>
            </a:r>
            <a:r>
              <a:rPr b="0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→ Integrated </a:t>
            </a: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beer with dining</a:t>
            </a:r>
            <a:r>
              <a:rPr b="0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limited success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Madrid Xanadu Mall (200+ eateries)</a:t>
            </a:r>
            <a:r>
              <a:rPr b="0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→ Controlled restaurant experience to promote beer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heineken draught key and beer tender" id="192" name="Google Shape;19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5187870"/>
            <a:ext cx="3586465" cy="3613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RUPS and HEINEKEN B100 BeerTender with Heineken Draught Keg Technology,Black - Buy Online in ..." id="193" name="Google Shape;193;p20"/>
          <p:cNvPicPr preferRelativeResize="0"/>
          <p:nvPr/>
        </p:nvPicPr>
        <p:blipFill rotWithShape="1">
          <a:blip r:embed="rId4">
            <a:alphaModFix/>
          </a:blip>
          <a:srcRect b="7777" l="0" r="0" t="10001"/>
          <a:stretch/>
        </p:blipFill>
        <p:spPr>
          <a:xfrm>
            <a:off x="777233" y="5247658"/>
            <a:ext cx="2959100" cy="347389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1450333" y="8820523"/>
            <a:ext cx="228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Draught keg</a:t>
            </a:r>
            <a:endParaRPr/>
          </a:p>
        </p:txBody>
      </p:sp>
      <p:sp>
        <p:nvSpPr>
          <p:cNvPr id="195" name="Google Shape;195;p20"/>
          <p:cNvSpPr txBox="1"/>
          <p:nvPr/>
        </p:nvSpPr>
        <p:spPr>
          <a:xfrm>
            <a:off x="5257800" y="8892511"/>
            <a:ext cx="228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Beer Tender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874B0"/>
            </a:gs>
            <a:gs pos="100000">
              <a:srgbClr val="05337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6537459" y="-1299795"/>
            <a:ext cx="2891099" cy="5555874"/>
          </a:xfrm>
          <a:custGeom>
            <a:rect b="b" l="l" r="r" t="t"/>
            <a:pathLst>
              <a:path extrusionOk="0" h="5555874" w="2891099">
                <a:moveTo>
                  <a:pt x="0" y="0"/>
                </a:moveTo>
                <a:lnTo>
                  <a:pt x="2891098" y="0"/>
                </a:lnTo>
                <a:lnTo>
                  <a:pt x="2891098" y="5555873"/>
                </a:lnTo>
                <a:lnTo>
                  <a:pt x="0" y="5555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1750541" y="732355"/>
            <a:ext cx="1478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2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Survey Results</a:t>
            </a:r>
            <a:endParaRPr b="1"/>
          </a:p>
        </p:txBody>
      </p:sp>
      <p:sp>
        <p:nvSpPr>
          <p:cNvPr id="202" name="Google Shape;202;p21"/>
          <p:cNvSpPr/>
          <p:nvPr/>
        </p:nvSpPr>
        <p:spPr>
          <a:xfrm flipH="1">
            <a:off x="-1140557" y="-819359"/>
            <a:ext cx="2891099" cy="5555874"/>
          </a:xfrm>
          <a:custGeom>
            <a:rect b="b" l="l" r="r" t="t"/>
            <a:pathLst>
              <a:path extrusionOk="0" h="5555874" w="2891099">
                <a:moveTo>
                  <a:pt x="2891098" y="0"/>
                </a:moveTo>
                <a:lnTo>
                  <a:pt x="0" y="0"/>
                </a:lnTo>
                <a:lnTo>
                  <a:pt x="0" y="5555874"/>
                </a:lnTo>
                <a:lnTo>
                  <a:pt x="2891098" y="5555874"/>
                </a:lnTo>
                <a:lnTo>
                  <a:pt x="289109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3048000" y="2058364"/>
            <a:ext cx="13106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Understanding Spanish Consumers and to gain insights, Heineken conducted a large-scale consumer survey:</a:t>
            </a:r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1371600" y="4087626"/>
            <a:ext cx="8949237" cy="4401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Conducted by Xplore Consulting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1,123 consumers across 6 regions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Survey collected: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-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Demographics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-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Beer consumption patterns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-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Brand awareness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-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Perception of key attributes (taste, quality, affordability, etc.)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-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Preference ratings for major beer brands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survey results clip arts" id="205" name="Google Shape;20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6182" y="3588301"/>
            <a:ext cx="4733624" cy="4716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